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ppt/charts/chart7.xml" ContentType="application/vnd.openxmlformats-officedocument.drawingml.chart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44" r:id="rId1"/>
  </p:sldMasterIdLst>
  <p:notesMasterIdLst>
    <p:notesMasterId r:id="rId12"/>
  </p:notesMasterIdLst>
  <p:handoutMasterIdLst>
    <p:handoutMasterId r:id="rId13"/>
  </p:handoutMasterIdLst>
  <p:sldIdLst>
    <p:sldId id="258" r:id="rId2"/>
    <p:sldId id="284" r:id="rId3"/>
    <p:sldId id="299" r:id="rId4"/>
    <p:sldId id="285" r:id="rId5"/>
    <p:sldId id="295" r:id="rId6"/>
    <p:sldId id="296" r:id="rId7"/>
    <p:sldId id="293" r:id="rId8"/>
    <p:sldId id="292" r:id="rId9"/>
    <p:sldId id="282" r:id="rId10"/>
    <p:sldId id="291" r:id="rId11"/>
  </p:sldIdLst>
  <p:sldSz cx="9144000" cy="5143500" type="screen16x9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FF66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86" autoAdjust="0"/>
    <p:restoredTop sz="94676" autoAdjust="0"/>
  </p:normalViewPr>
  <p:slideViewPr>
    <p:cSldViewPr>
      <p:cViewPr varScale="1">
        <p:scale>
          <a:sx n="114" d="100"/>
          <a:sy n="114" d="100"/>
        </p:scale>
        <p:origin x="708" y="9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1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4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5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636438453667972"/>
          <c:y val="0.10989890152619812"/>
          <c:w val="0.81200676186662413"/>
          <c:h val="0.3968671138329967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Подоходный налог с физических лиц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15.6</c:v>
                </c:pt>
                <c:pt idx="1">
                  <c:v>75.2</c:v>
                </c:pt>
                <c:pt idx="2">
                  <c:v>65.8</c:v>
                </c:pt>
                <c:pt idx="3">
                  <c:v>90.4</c:v>
                </c:pt>
                <c:pt idx="4">
                  <c:v>54.1</c:v>
                </c:pt>
                <c:pt idx="5">
                  <c:v>94.3</c:v>
                </c:pt>
                <c:pt idx="6">
                  <c:v>62.8</c:v>
                </c:pt>
                <c:pt idx="7">
                  <c:v>67.3</c:v>
                </c:pt>
                <c:pt idx="8">
                  <c:v>95.7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84-43C9-B96A-171FE044EB6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собственнотсть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84-43C9-B96A-171FE044EB6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 на добавленную стоимость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84-43C9-B96A-171FE044EB66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Единый налог для производителей сельскохозяйственной продукции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84-43C9-B96A-171FE044EB66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налоговые и неналоговые доходы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184-43C9-B96A-171FE044EB66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8184-43C9-B96A-171FE044EB66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8184-43C9-B96A-171FE044EB66}"/>
                </c:ext>
              </c:extLst>
            </c:dLbl>
            <c:dLbl>
              <c:idx val="3"/>
              <c:layout>
                <c:manualLayout>
                  <c:x val="5.6494950843009812E-3"/>
                  <c:y val="2.28974433751337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8184-43C9-B96A-171FE044EB66}"/>
                </c:ext>
              </c:extLst>
            </c:dLbl>
            <c:dLbl>
              <c:idx val="4"/>
              <c:layout>
                <c:manualLayout>
                  <c:x val="-2.8248587570621716E-3"/>
                  <c:y val="-2.2144850864455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8184-43C9-B96A-171FE044EB66}"/>
                </c:ext>
              </c:extLst>
            </c:dLbl>
            <c:dLbl>
              <c:idx val="5"/>
              <c:layout>
                <c:manualLayout>
                  <c:x val="0"/>
                  <c:y val="7.78380480217752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8184-43C9-B96A-171FE044EB66}"/>
                </c:ext>
              </c:extLst>
            </c:dLbl>
            <c:dLbl>
              <c:idx val="6"/>
              <c:layout>
                <c:manualLayout>
                  <c:x val="2.824858757062156E-3"/>
                  <c:y val="5.31466899970839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0.0</c:formatCode>
                <c:ptCount val="9"/>
                <c:pt idx="0">
                  <c:v>6</c:v>
                </c:pt>
                <c:pt idx="1">
                  <c:v>3.6</c:v>
                </c:pt>
                <c:pt idx="2">
                  <c:v>7.9</c:v>
                </c:pt>
                <c:pt idx="3">
                  <c:v>0.3</c:v>
                </c:pt>
                <c:pt idx="4">
                  <c:v>3.1</c:v>
                </c:pt>
                <c:pt idx="5">
                  <c:v>5</c:v>
                </c:pt>
                <c:pt idx="6">
                  <c:v>0.7</c:v>
                </c:pt>
                <c:pt idx="7">
                  <c:v>5.6</c:v>
                </c:pt>
                <c:pt idx="8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84-43C9-B96A-171FE044EB66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Дотация, субвенции и иные межбюджетные транферты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0"/>
                  <c:y val="-8.30431907417086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8184-43C9-B96A-171FE044EB66}"/>
                </c:ext>
              </c:extLst>
            </c:dLbl>
            <c:dLbl>
              <c:idx val="4"/>
              <c:layout>
                <c:manualLayout>
                  <c:x val="8.4745762711864996E-3"/>
                  <c:y val="3.45679012345678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8184-43C9-B96A-171FE044EB66}"/>
                </c:ext>
              </c:extLst>
            </c:dLbl>
            <c:dLbl>
              <c:idx val="6"/>
              <c:layout>
                <c:manualLayout>
                  <c:x val="-8.4745762711864996E-3"/>
                  <c:y val="-7.40740740740742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8184-43C9-B96A-171FE044EB6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0.0</c:formatCode>
                <c:ptCount val="9"/>
                <c:pt idx="0">
                  <c:v>66.099999999999994</c:v>
                </c:pt>
                <c:pt idx="1">
                  <c:v>21.2</c:v>
                </c:pt>
                <c:pt idx="2">
                  <c:v>26.3</c:v>
                </c:pt>
                <c:pt idx="3">
                  <c:v>9.3000000000000007</c:v>
                </c:pt>
                <c:pt idx="4">
                  <c:v>42.8</c:v>
                </c:pt>
                <c:pt idx="5">
                  <c:v>0.7</c:v>
                </c:pt>
                <c:pt idx="6">
                  <c:v>36.5</c:v>
                </c:pt>
                <c:pt idx="7">
                  <c:v>27.1</c:v>
                </c:pt>
                <c:pt idx="8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184-43C9-B96A-171FE044EB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3273088"/>
        <c:axId val="132892544"/>
      </c:barChart>
      <c:valAx>
        <c:axId val="132892544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1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3273088"/>
        <c:crosses val="autoZero"/>
        <c:crossBetween val="between"/>
        <c:majorUnit val="20"/>
        <c:minorUnit val="20"/>
      </c:valAx>
      <c:catAx>
        <c:axId val="1332730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9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2892544"/>
        <c:crosses val="autoZero"/>
        <c:auto val="1"/>
        <c:lblAlgn val="ctr"/>
        <c:lblOffset val="100"/>
        <c:noMultiLvlLbl val="0"/>
      </c:catAx>
    </c:plotArea>
    <c:legend>
      <c:legendPos val="b"/>
      <c:legendEntry>
        <c:idx val="2"/>
        <c:txPr>
          <a:bodyPr/>
          <a:lstStyle/>
          <a:p>
            <a:pPr>
              <a:lnSpc>
                <a:spcPts val="1100"/>
              </a:lnSpc>
              <a:spcBef>
                <a:spcPts val="0"/>
              </a:spcBef>
              <a:defRPr sz="1050" kern="1200" cap="none" spc="0" baseline="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4.1990302059700182E-2"/>
          <c:y val="0.6788320413347656"/>
          <c:w val="0.88744917478535523"/>
          <c:h val="0.30475775349890555"/>
        </c:manualLayout>
      </c:layout>
      <c:overlay val="0"/>
      <c:txPr>
        <a:bodyPr/>
        <a:lstStyle/>
        <a:p>
          <a:pPr>
            <a:lnSpc>
              <a:spcPct val="100000"/>
            </a:lnSpc>
            <a:defRPr sz="1050" kern="1200" cap="none" spc="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451977401130012"/>
          <c:y val="1.6183934452125123E-2"/>
          <c:w val="0.76836158192089998"/>
          <c:h val="0.741397013121250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5"/>
            <c:bubble3D val="0"/>
            <c:explosion val="0"/>
            <c:extLst>
              <c:ext xmlns:c16="http://schemas.microsoft.com/office/drawing/2014/chart" uri="{C3380CC4-5D6E-409C-BE32-E72D297353CC}">
                <c16:uniqueId val="{00000000-C8B4-4DE5-9E93-A55D34D29851}"/>
              </c:ext>
            </c:extLst>
          </c:dPt>
          <c:dLbls>
            <c:dLbl>
              <c:idx val="0"/>
              <c:layout>
                <c:manualLayout>
                  <c:x val="2.8248587570621472E-2"/>
                  <c:y val="1.362862156472888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8B4-4DE5-9E93-A55D34D29851}"/>
                </c:ext>
              </c:extLst>
            </c:dLbl>
            <c:dLbl>
              <c:idx val="1"/>
              <c:layout>
                <c:manualLayout>
                  <c:x val="0"/>
                  <c:y val="-3.543441606829508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8B4-4DE5-9E93-A55D34D29851}"/>
                </c:ext>
              </c:extLst>
            </c:dLbl>
            <c:dLbl>
              <c:idx val="2"/>
              <c:layout>
                <c:manualLayout>
                  <c:x val="-8.474576271186569E-3"/>
                  <c:y val="-3.270869175534928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C8B4-4DE5-9E93-A55D34D29851}"/>
                </c:ext>
              </c:extLst>
            </c:dLbl>
            <c:dLbl>
              <c:idx val="3"/>
              <c:layout>
                <c:manualLayout>
                  <c:x val="-2.8248587570621612E-3"/>
                  <c:y val="2.18057945035664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8B4-4DE5-9E93-A55D34D29851}"/>
                </c:ext>
              </c:extLst>
            </c:dLbl>
            <c:dLbl>
              <c:idx val="4"/>
              <c:layout>
                <c:manualLayout>
                  <c:x val="-0.10451977401130012"/>
                  <c:y val="4.906303763302462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C8B4-4DE5-9E93-A55D34D29851}"/>
                </c:ext>
              </c:extLst>
            </c:dLbl>
            <c:dLbl>
              <c:idx val="5"/>
              <c:layout>
                <c:manualLayout>
                  <c:x val="-3.1073446327683923E-2"/>
                  <c:y val="-8.177172938837322E-3"/>
                </c:manualLayout>
              </c:layout>
              <c:numFmt formatCode="0.0%" sourceLinked="0"/>
              <c:spPr>
                <a:scene3d>
                  <a:camera prst="orthographicFront"/>
                  <a:lightRig rig="threePt" dir="t"/>
                </a:scene3d>
                <a:sp3d>
                  <a:bevelT w="6350"/>
                </a:sp3d>
              </c:spPr>
              <c:txPr>
                <a:bodyPr rot="0"/>
                <a:lstStyle/>
                <a:p>
                  <a:pPr>
                    <a:defRPr sz="1400">
                      <a:latin typeface="Times New Roman" pitchFamily="18" charset="0"/>
                      <a:cs typeface="Times New Roman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8B4-4DE5-9E93-A55D34D29851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Подоходный налог с физических лиц</c:v>
                </c:pt>
                <c:pt idx="1">
                  <c:v>Налоги на собственность</c:v>
                </c:pt>
                <c:pt idx="2">
                  <c:v>Налог на добавленную стоимость</c:v>
                </c:pt>
                <c:pt idx="3">
                  <c:v>Единый налог для производителей сельскохозяйственной продукции</c:v>
                </c:pt>
                <c:pt idx="4">
                  <c:v>Прочие налоговые и неналоговые доходы</c:v>
                </c:pt>
                <c:pt idx="5">
                  <c:v>Дотация, субвенции и иные межбюджетные транферты</c:v>
                </c:pt>
              </c:strCache>
            </c:strRef>
          </c:cat>
          <c:val>
            <c:numRef>
              <c:f>Лист1!$B$2:$B$7</c:f>
              <c:numCache>
                <c:formatCode>#\ ##0.0</c:formatCode>
                <c:ptCount val="6"/>
                <c:pt idx="0">
                  <c:v>2271.5</c:v>
                </c:pt>
                <c:pt idx="1">
                  <c:v>623.9</c:v>
                </c:pt>
                <c:pt idx="2">
                  <c:v>806.8</c:v>
                </c:pt>
                <c:pt idx="3">
                  <c:v>203.1</c:v>
                </c:pt>
                <c:pt idx="4">
                  <c:v>810.1</c:v>
                </c:pt>
                <c:pt idx="5">
                  <c:v>8727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8B4-4DE5-9E93-A55D34D298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581632223813306"/>
          <c:w val="1"/>
          <c:h val="0.24183677761866987"/>
        </c:manualLayout>
      </c:layout>
      <c:overlay val="0"/>
      <c:txPr>
        <a:bodyPr/>
        <a:lstStyle/>
        <a:p>
          <a:pPr>
            <a:defRPr sz="11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0672360870145604"/>
          <c:y val="6.8837448634842123E-4"/>
          <c:w val="0.75021486720940134"/>
          <c:h val="0.7494792908657921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6"/>
          <c:dLbls>
            <c:dLbl>
              <c:idx val="0"/>
              <c:layout>
                <c:manualLayout>
                  <c:x val="2.3271052982784052E-2"/>
                  <c:y val="6.9988798692421266E-4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B26-40C6-87DB-6E745C99FDAC}"/>
                </c:ext>
              </c:extLst>
            </c:dLbl>
            <c:dLbl>
              <c:idx val="1"/>
              <c:layout>
                <c:manualLayout>
                  <c:x val="1.4155878820232221E-2"/>
                  <c:y val="-5.2238966247065997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B26-40C6-87DB-6E745C99FDAC}"/>
                </c:ext>
              </c:extLst>
            </c:dLbl>
            <c:dLbl>
              <c:idx val="2"/>
              <c:layout>
                <c:manualLayout>
                  <c:x val="3.4019478435376685E-2"/>
                  <c:y val="-5.8084375104706194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B26-40C6-87DB-6E745C99FDAC}"/>
                </c:ext>
              </c:extLst>
            </c:dLbl>
            <c:dLbl>
              <c:idx val="3"/>
              <c:layout>
                <c:manualLayout>
                  <c:x val="4.4960852351083234E-2"/>
                  <c:y val="3.6790505436032871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B26-40C6-87DB-6E745C99FDAC}"/>
                </c:ext>
              </c:extLst>
            </c:dLbl>
            <c:dLbl>
              <c:idx val="4"/>
              <c:layout>
                <c:manualLayout>
                  <c:x val="0"/>
                  <c:y val="0.16354086196707721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B26-40C6-87DB-6E745C99FDAC}"/>
                </c:ext>
              </c:extLst>
            </c:dLbl>
            <c:dLbl>
              <c:idx val="5"/>
              <c:layout>
                <c:manualLayout>
                  <c:x val="-2.5172605542951202E-2"/>
                  <c:y val="-8.8835513481091768E-3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B26-40C6-87DB-6E745C99FDAC}"/>
                </c:ext>
              </c:extLst>
            </c:dLbl>
            <c:dLbl>
              <c:idx val="6"/>
              <c:layout>
                <c:manualLayout>
                  <c:x val="5.7519462609546913E-2"/>
                  <c:y val="-3.093146212379390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B26-40C6-87DB-6E745C99FDAC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Общегосударственная деятельность</c:v>
                </c:pt>
                <c:pt idx="1">
                  <c:v>Жилищно-коммунальные услуги и жилищное строительство</c:v>
                </c:pt>
                <c:pt idx="2">
                  <c:v>Здравоохранение</c:v>
                </c:pt>
                <c:pt idx="3">
                  <c:v>Физическая культура, спорт, культура и СМИ</c:v>
                </c:pt>
                <c:pt idx="4">
                  <c:v>Образование</c:v>
                </c:pt>
                <c:pt idx="5">
                  <c:v>Социальная политика</c:v>
                </c:pt>
                <c:pt idx="6">
                  <c:v>Национальная экономика и другие расходы</c:v>
                </c:pt>
              </c:strCache>
            </c:strRef>
          </c:cat>
          <c:val>
            <c:numRef>
              <c:f>Лист1!$B$2:$B$8</c:f>
              <c:numCache>
                <c:formatCode>#\ ##0.0</c:formatCode>
                <c:ptCount val="7"/>
                <c:pt idx="0">
                  <c:v>1209.8</c:v>
                </c:pt>
                <c:pt idx="1">
                  <c:v>1738.7</c:v>
                </c:pt>
                <c:pt idx="2">
                  <c:v>3047.7</c:v>
                </c:pt>
                <c:pt idx="3">
                  <c:v>997.6</c:v>
                </c:pt>
                <c:pt idx="4">
                  <c:v>5431.3</c:v>
                </c:pt>
                <c:pt idx="5">
                  <c:v>728.2</c:v>
                </c:pt>
                <c:pt idx="6">
                  <c:v>611.70000000000005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B26-40C6-87DB-6E745C99F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357082017342568"/>
          <c:w val="1"/>
          <c:h val="0.25642912765084847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Общегосударственная деятельность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7.3</c:v>
                </c:pt>
                <c:pt idx="1">
                  <c:v>79.599999999999994</c:v>
                </c:pt>
                <c:pt idx="2">
                  <c:v>79.3</c:v>
                </c:pt>
                <c:pt idx="3">
                  <c:v>87.9</c:v>
                </c:pt>
                <c:pt idx="4">
                  <c:v>80.2</c:v>
                </c:pt>
                <c:pt idx="5">
                  <c:v>78.2</c:v>
                </c:pt>
                <c:pt idx="6">
                  <c:v>74.099999999999994</c:v>
                </c:pt>
                <c:pt idx="7">
                  <c:v>81.599999999999994</c:v>
                </c:pt>
                <c:pt idx="8">
                  <c:v>78.2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C04-4F02-9BE3-25F3878C130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Жилищно-коммунальные услуги и жилищное строительство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0.0</c:formatCode>
                <c:ptCount val="9"/>
                <c:pt idx="0">
                  <c:v>12.5</c:v>
                </c:pt>
                <c:pt idx="1">
                  <c:v>20.399999999999999</c:v>
                </c:pt>
                <c:pt idx="2">
                  <c:v>20.7</c:v>
                </c:pt>
                <c:pt idx="3">
                  <c:v>12.1</c:v>
                </c:pt>
                <c:pt idx="4">
                  <c:v>19.8</c:v>
                </c:pt>
                <c:pt idx="5">
                  <c:v>21.6</c:v>
                </c:pt>
                <c:pt idx="6">
                  <c:v>25.9</c:v>
                </c:pt>
                <c:pt idx="7">
                  <c:v>18.399999999999999</c:v>
                </c:pt>
                <c:pt idx="8">
                  <c:v>21.8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C04-4F02-9BE3-25F3878C130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Здравоохранение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 formatCode="0.0">
                  <c:v>22.6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C04-4F02-9BE3-25F3878C1309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Физическая культура, спорт, культура и СМИ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General</c:formatCode>
                <c:ptCount val="9"/>
                <c:pt idx="0" formatCode="0.0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C04-4F02-9BE3-25F3878C1309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Образование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C04-4F02-9BE3-25F3878C1309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C04-4F02-9BE3-25F3878C1309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C04-4F02-9BE3-25F3878C1309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C04-4F02-9BE3-25F3878C1309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C04-4F02-9BE3-25F3878C1309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C04-4F02-9BE3-25F3878C1309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40.299999999999997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C04-4F02-9BE3-25F3878C1309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Социальная политика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2.8119511021630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C04-4F02-9BE3-25F3878C1309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Национальная экономика и 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48587570621612E-3"/>
                  <c:y val="-8.43585330648917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C04-4F02-9BE3-25F3878C130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General</c:formatCode>
                <c:ptCount val="9"/>
                <c:pt idx="0" formatCode="0.0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C04-4F02-9BE3-25F3878C1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39974528"/>
        <c:axId val="139972992"/>
      </c:barChart>
      <c:valAx>
        <c:axId val="139972992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4528"/>
        <c:crosses val="autoZero"/>
        <c:crossBetween val="between"/>
        <c:majorUnit val="20"/>
        <c:minorUnit val="20"/>
      </c:valAx>
      <c:catAx>
        <c:axId val="1399745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39972992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143632562185159"/>
          <c:w val="0.96140551181102352"/>
          <c:h val="0.24578343103068429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249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820276702700299"/>
          <c:y val="1.0366455058169633E-3"/>
          <c:w val="0.73764824947729568"/>
          <c:h val="0.7374780263193837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6.497175141242939E-2"/>
                  <c:y val="-4.937144102661958E-3"/>
                </c:manualLayout>
              </c:layout>
              <c:tx>
                <c:rich>
                  <a:bodyPr/>
                  <a:lstStyle/>
                  <a:p>
                    <a:fld id="{03CC3F0D-18A1-4007-BAC8-D4B3F3A93A76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60,2%	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6A8D-409A-8A12-842E742CCA1F}"/>
                </c:ext>
              </c:extLst>
            </c:dLbl>
            <c:dLbl>
              <c:idx val="1"/>
              <c:layout>
                <c:manualLayout>
                  <c:x val="0"/>
                  <c:y val="-8.4713293191292269E-2"/>
                </c:manualLayout>
              </c:layout>
              <c:tx>
                <c:rich>
                  <a:bodyPr/>
                  <a:lstStyle/>
                  <a:p>
                    <a:fld id="{10519341-89DA-4FF6-AA20-7420EF3CF03B}" type="VALUE">
                      <a:rPr lang="en-US"/>
                      <a:pPr/>
                      <a:t>[ЗНАЧЕНИЕ]</a:t>
                    </a:fld>
                    <a:r>
                      <a:rPr lang="en-US" baseline="0" dirty="0" smtClean="0"/>
                      <a:t>;</a:t>
                    </a:r>
                  </a:p>
                  <a:p>
                    <a:r>
                      <a:rPr lang="en-US" baseline="0" dirty="0" smtClean="0"/>
                      <a:t> </a:t>
                    </a:r>
                    <a:fld id="{84336A09-185D-436D-836F-184918C44E85}" type="PERCENTAGE">
                      <a:rPr lang="en-US" baseline="0"/>
                      <a:pPr/>
                      <a:t>[ПРОЦЕНТ]</a:t>
                    </a:fld>
                    <a:endParaRPr lang="en-US" baseline="0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A8D-409A-8A12-842E742CCA1F}"/>
                </c:ext>
              </c:extLst>
            </c:dLbl>
            <c:dLbl>
              <c:idx val="2"/>
              <c:layout>
                <c:manualLayout>
                  <c:x val="3.3888518172516605E-2"/>
                  <c:y val="6.7211508596027578E-2"/>
                </c:manualLayout>
              </c:layout>
              <c:tx>
                <c:rich>
                  <a:bodyPr/>
                  <a:lstStyle/>
                  <a:p>
                    <a:fld id="{14005EE9-C9D6-400D-8FAB-6AD1FBA9C672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12,1%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A8D-409A-8A12-842E742CCA1F}"/>
                </c:ext>
              </c:extLst>
            </c:dLbl>
            <c:dLbl>
              <c:idx val="3"/>
              <c:layout>
                <c:manualLayout>
                  <c:x val="-2.9877663597135212E-2"/>
                  <c:y val="2.4124458491131179E-2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A8D-409A-8A12-842E742CCA1F}"/>
                </c:ext>
              </c:extLst>
            </c:dLbl>
            <c:dLbl>
              <c:idx val="4"/>
              <c:layout>
                <c:manualLayout>
                  <c:x val="-6.992125984251979E-2"/>
                  <c:y val="6.8082935999781935E-2"/>
                </c:manualLayout>
              </c:layout>
              <c:tx>
                <c:rich>
                  <a:bodyPr/>
                  <a:lstStyle/>
                  <a:p>
                    <a:fld id="{A8C13E09-3752-49F3-8AB3-08C4994016C8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10,7%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A8D-409A-8A12-842E742CCA1F}"/>
                </c:ext>
              </c:extLst>
            </c:dLbl>
            <c:dLbl>
              <c:idx val="5"/>
              <c:layout>
                <c:manualLayout>
                  <c:x val="-8.58248995261557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A8D-409A-8A12-842E742CCA1F}"/>
                </c:ext>
              </c:extLst>
            </c:dLbl>
            <c:dLbl>
              <c:idx val="6"/>
              <c:layout>
                <c:manualLayout>
                  <c:x val="7.3446327683615795E-2"/>
                  <c:y val="-6.6762498978285206E-2"/>
                </c:manualLayout>
              </c:layout>
              <c:tx>
                <c:rich>
                  <a:bodyPr/>
                  <a:lstStyle/>
                  <a:p>
                    <a:fld id="{0C35E753-67DA-46EA-B18E-23CEBBF2C602}" type="VALUE">
                      <a:rPr lang="en-US"/>
                      <a:pPr/>
                      <a:t>[ЗНАЧЕНИЕ]</a:t>
                    </a:fld>
                    <a:r>
                      <a:rPr lang="en-US" baseline="0" dirty="0"/>
                      <a:t>; </a:t>
                    </a:r>
                    <a:r>
                      <a:rPr lang="en-US" baseline="0" dirty="0" smtClean="0"/>
                      <a:t>12,6%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A8D-409A-8A12-842E742CCA1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6BC-4746-8BCC-8871915E9D3D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Заработная плата</c:v>
                </c:pt>
                <c:pt idx="1">
                  <c:v>Приобретение предметов снабжения и расходных материалов</c:v>
                </c:pt>
                <c:pt idx="2">
                  <c:v>Оплата коммунальных услуг</c:v>
                </c:pt>
                <c:pt idx="3">
                  <c:v>Прочие текущие расходы на закупки товаров и оплату услуг</c:v>
                </c:pt>
                <c:pt idx="4">
                  <c:v>Субсидии хозяйственным организациям</c:v>
                </c:pt>
                <c:pt idx="5">
                  <c:v>Текущие и капитальные бюджетные трансферты населению</c:v>
                </c:pt>
                <c:pt idx="6">
                  <c:v>Другие расходы</c:v>
                </c:pt>
              </c:strCache>
            </c:strRef>
          </c:cat>
          <c:val>
            <c:numRef>
              <c:f>Лист1!$B$2:$B$9</c:f>
              <c:numCache>
                <c:formatCode>#\ ##0.0</c:formatCode>
                <c:ptCount val="8"/>
                <c:pt idx="0">
                  <c:v>8289.2999999999993</c:v>
                </c:pt>
                <c:pt idx="1">
                  <c:v>12.4</c:v>
                </c:pt>
                <c:pt idx="2">
                  <c:v>1662.8</c:v>
                </c:pt>
                <c:pt idx="3">
                  <c:v>122.6</c:v>
                </c:pt>
                <c:pt idx="4">
                  <c:v>1467.1</c:v>
                </c:pt>
                <c:pt idx="5">
                  <c:v>472.3</c:v>
                </c:pt>
                <c:pt idx="6">
                  <c:v>1738.5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A8D-409A-8A12-842E742CCA1F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"/>
          <c:y val="0.7461681947155786"/>
          <c:w val="1"/>
          <c:h val="0.25383189385063892"/>
        </c:manualLayout>
      </c:layout>
      <c:overlay val="0"/>
      <c:txPr>
        <a:bodyPr/>
        <a:lstStyle/>
        <a:p>
          <a:pPr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48862642169729"/>
          <c:y val="4.5156658628328794E-2"/>
          <c:w val="0.82895581802274765"/>
          <c:h val="0.4844827014864707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Заработная плата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9.4154544241294234E-4"/>
                  <c:y val="-1.64400730185545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Лист1!$B$2:$B$10</c:f>
              <c:numCache>
                <c:formatCode>0.0</c:formatCode>
                <c:ptCount val="9"/>
                <c:pt idx="0">
                  <c:v>60.2</c:v>
                </c:pt>
                <c:pt idx="1">
                  <c:v>60.8</c:v>
                </c:pt>
                <c:pt idx="2">
                  <c:v>55</c:v>
                </c:pt>
                <c:pt idx="3">
                  <c:v>72.400000000000006</c:v>
                </c:pt>
                <c:pt idx="4">
                  <c:v>50.5</c:v>
                </c:pt>
                <c:pt idx="5">
                  <c:v>66.3</c:v>
                </c:pt>
                <c:pt idx="6">
                  <c:v>56.2</c:v>
                </c:pt>
                <c:pt idx="7">
                  <c:v>62.1</c:v>
                </c:pt>
                <c:pt idx="8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6-4051-BFD9-802C2EF9B77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Приобретение предметов снабжения и расходных материалов</c:v>
                </c:pt>
              </c:strCache>
            </c:strRef>
          </c:tx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 formatCode="0.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DB6-4051-BFD9-802C2EF9B77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Оплата коммунальных услуг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5.6497175141242938E-3"/>
                  <c:y val="8.30449826989628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Лист1!$D$2:$D$10</c:f>
              <c:numCache>
                <c:formatCode>0.0</c:formatCode>
                <c:ptCount val="9"/>
                <c:pt idx="0">
                  <c:v>12.1</c:v>
                </c:pt>
                <c:pt idx="1">
                  <c:v>9.5</c:v>
                </c:pt>
                <c:pt idx="2">
                  <c:v>17.100000000000001</c:v>
                </c:pt>
                <c:pt idx="3">
                  <c:v>6</c:v>
                </c:pt>
                <c:pt idx="4">
                  <c:v>7.8</c:v>
                </c:pt>
                <c:pt idx="5">
                  <c:v>6.5</c:v>
                </c:pt>
                <c:pt idx="6">
                  <c:v>11.5</c:v>
                </c:pt>
                <c:pt idx="7">
                  <c:v>11.7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DB6-4051-BFD9-802C2EF9B773}"/>
            </c:ext>
          </c:extLst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Прочие текущие расходы на закупки товаров и оплату услуг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Лист1!$E$2:$E$10</c:f>
              <c:numCache>
                <c:formatCode>0.0</c:formatCode>
                <c:ptCount val="9"/>
                <c:pt idx="0">
                  <c:v>0.8</c:v>
                </c:pt>
                <c:pt idx="1">
                  <c:v>1.3</c:v>
                </c:pt>
                <c:pt idx="2">
                  <c:v>1.1000000000000001</c:v>
                </c:pt>
                <c:pt idx="3">
                  <c:v>2.8</c:v>
                </c:pt>
                <c:pt idx="4">
                  <c:v>1.5</c:v>
                </c:pt>
                <c:pt idx="5">
                  <c:v>1</c:v>
                </c:pt>
                <c:pt idx="6">
                  <c:v>1.2</c:v>
                </c:pt>
                <c:pt idx="7">
                  <c:v>1.1000000000000001</c:v>
                </c:pt>
                <c:pt idx="8">
                  <c:v>1.1000000000000001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DB6-4051-BFD9-802C2EF9B773}"/>
            </c:ext>
          </c:extLst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Субсидии хозяйственным организациям</c:v>
                </c:pt>
              </c:strCache>
            </c:strRef>
          </c:tx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DB6-4051-BFD9-802C2EF9B77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DB6-4051-BFD9-802C2EF9B77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DB6-4051-BFD9-802C2EF9B77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DB6-4051-BFD9-802C2EF9B77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DB6-4051-BFD9-802C2EF9B77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DB6-4051-BFD9-802C2EF9B77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Лист1!$F$2:$F$10</c:f>
              <c:numCache>
                <c:formatCode>General</c:formatCode>
                <c:ptCount val="9"/>
                <c:pt idx="0" formatCode="0.0">
                  <c:v>10.9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FDB6-4051-BFD9-802C2EF9B773}"/>
            </c:ext>
          </c:extLst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Текущие и капитальные бюджетные трансферты населению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Лист1!$G$2:$G$10</c:f>
              <c:numCache>
                <c:formatCode>General</c:formatCode>
                <c:ptCount val="9"/>
                <c:pt idx="0" formatCode="0.0">
                  <c:v>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FDB6-4051-BFD9-802C2EF9B773}"/>
            </c:ext>
          </c:extLst>
        </c:ser>
        <c:ser>
          <c:idx val="6"/>
          <c:order val="6"/>
          <c:tx>
            <c:strRef>
              <c:f>Лист1!$H$1</c:f>
              <c:strCache>
                <c:ptCount val="1"/>
                <c:pt idx="0">
                  <c:v>Другие расходы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6949152542372881E-2"/>
                  <c:y val="-1.93771626297578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DB6-4051-BFD9-802C2EF9B773}"/>
                </c:ext>
              </c:extLst>
            </c:dLbl>
            <c:dLbl>
              <c:idx val="1"/>
              <c:layout>
                <c:manualLayout>
                  <c:x val="0"/>
                  <c:y val="-2.21453287197236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DB6-4051-BFD9-802C2EF9B7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Районный бюджет</c:v>
                </c:pt>
                <c:pt idx="1">
                  <c:v>Сельские бюджеты</c:v>
                </c:pt>
                <c:pt idx="2">
                  <c:v>Вердомичский</c:v>
                </c:pt>
                <c:pt idx="3">
                  <c:v>Добровольский</c:v>
                </c:pt>
                <c:pt idx="4">
                  <c:v>Незбодичский</c:v>
                </c:pt>
                <c:pt idx="5">
                  <c:v>Новодворский</c:v>
                </c:pt>
                <c:pt idx="6">
                  <c:v>Свислочский</c:v>
                </c:pt>
                <c:pt idx="7">
                  <c:v>Хоневичский</c:v>
                </c:pt>
                <c:pt idx="8">
                  <c:v>Порозовский</c:v>
                </c:pt>
              </c:strCache>
            </c:strRef>
          </c:cat>
          <c:val>
            <c:numRef>
              <c:f>Лист1!$H$2:$H$10</c:f>
              <c:numCache>
                <c:formatCode>0.0</c:formatCode>
                <c:ptCount val="9"/>
                <c:pt idx="0">
                  <c:v>12.4</c:v>
                </c:pt>
                <c:pt idx="1">
                  <c:v>28.4</c:v>
                </c:pt>
                <c:pt idx="2">
                  <c:v>26.8</c:v>
                </c:pt>
                <c:pt idx="3">
                  <c:v>18.8</c:v>
                </c:pt>
                <c:pt idx="4">
                  <c:v>40.1</c:v>
                </c:pt>
                <c:pt idx="5">
                  <c:v>26.2</c:v>
                </c:pt>
                <c:pt idx="6">
                  <c:v>31.1</c:v>
                </c:pt>
                <c:pt idx="7">
                  <c:v>25.1</c:v>
                </c:pt>
                <c:pt idx="8">
                  <c:v>26.9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FDB6-4051-BFD9-802C2EF9B7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141062912"/>
        <c:axId val="141044736"/>
      </c:barChart>
      <c:valAx>
        <c:axId val="141044736"/>
        <c:scaling>
          <c:orientation val="minMax"/>
          <c:max val="100"/>
          <c:min val="0"/>
        </c:scaling>
        <c:delete val="0"/>
        <c:axPos val="l"/>
        <c:majorGridlines/>
        <c:numFmt formatCode="#,##0.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62912"/>
        <c:crosses val="autoZero"/>
        <c:crossBetween val="between"/>
        <c:majorUnit val="20"/>
        <c:minorUnit val="20"/>
      </c:valAx>
      <c:catAx>
        <c:axId val="141062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5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1044736"/>
        <c:crosses val="autoZero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1.3741688538932786E-2"/>
          <c:y val="0.75420450644362158"/>
          <c:w val="0.96015814760443163"/>
          <c:h val="0.23472282919652346"/>
        </c:manualLayout>
      </c:layout>
      <c:overlay val="0"/>
      <c:txPr>
        <a:bodyPr/>
        <a:lstStyle/>
        <a:p>
          <a:pPr>
            <a:lnSpc>
              <a:spcPct val="100000"/>
            </a:lnSpc>
            <a:defRPr sz="115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Структура долговых обязательств.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долгосрочный (свыше 1 года),
в нацвалюте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833333333333611E-3"/>
                  <c:y val="-1.250000000000000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306-4067-8107-BC9E9F1F137D}"/>
                </c:ext>
              </c:extLst>
            </c:dLbl>
            <c:dLbl>
              <c:idx val="1"/>
              <c:layout>
                <c:manualLayout>
                  <c:x val="-2.0833333333333611E-3"/>
                  <c:y val="6.24975393700789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01.07.17 г.</c:v>
                </c:pt>
                <c:pt idx="1">
                  <c:v>01.07.18 г.</c:v>
                </c:pt>
              </c:strCache>
            </c:strRef>
          </c:cat>
          <c:val>
            <c:numRef>
              <c:f>Лист1!$B$2:$B$4</c:f>
              <c:numCache>
                <c:formatCode>#\ ##0.0</c:formatCode>
                <c:ptCount val="3"/>
                <c:pt idx="0">
                  <c:v>1276.8</c:v>
                </c:pt>
                <c:pt idx="1">
                  <c:v>615.1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306-4067-8107-BC9E9F1F137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краткосрочный (до 1 года),
в нацвалюте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4583333333333373E-2"/>
                  <c:y val="6.250000000000013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306-4067-8107-BC9E9F1F137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2"/>
                <c:pt idx="0">
                  <c:v>01.07.17 г.</c:v>
                </c:pt>
                <c:pt idx="1">
                  <c:v>01.07.18 г.</c:v>
                </c:pt>
              </c:strCache>
            </c:strRef>
          </c:cat>
          <c:val>
            <c:numRef>
              <c:f>Лист1!$C$2:$C$4</c:f>
              <c:numCache>
                <c:formatCode>#\ ##0.0</c:formatCode>
                <c:ptCount val="3"/>
                <c:pt idx="0">
                  <c:v>11</c:v>
                </c:pt>
                <c:pt idx="1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306-4067-8107-BC9E9F1F13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34976"/>
        <c:axId val="142349056"/>
      </c:barChart>
      <c:catAx>
        <c:axId val="142334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49056"/>
        <c:crosses val="autoZero"/>
        <c:auto val="1"/>
        <c:lblAlgn val="ctr"/>
        <c:lblOffset val="100"/>
        <c:noMultiLvlLbl val="0"/>
      </c:catAx>
      <c:valAx>
        <c:axId val="142349056"/>
        <c:scaling>
          <c:orientation val="minMax"/>
        </c:scaling>
        <c:delete val="0"/>
        <c:axPos val="l"/>
        <c:majorGridlines/>
        <c:numFmt formatCode="#\ ##0.0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423349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86975065617792"/>
          <c:y val="0.33255290354331041"/>
          <c:w val="0.32746358267716863"/>
          <c:h val="0.44540994094488473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0.0945</cdr:x>
      <cdr:y>0.1121</cdr:y>
    </cdr:from>
    <cdr:to>
      <cdr:x>0.16048</cdr:x>
      <cdr:y>0.17029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32048" y="504056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0.30428</cdr:y>
    </cdr:from>
    <cdr:to>
      <cdr:x>0.16048</cdr:x>
      <cdr:y>0.36246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32048" y="1368152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0.01601</cdr:y>
    </cdr:from>
    <cdr:to>
      <cdr:x>0.16048</cdr:x>
      <cdr:y>0.0742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32048" y="7200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0.49646</cdr:y>
    </cdr:from>
    <cdr:to>
      <cdr:x>0.16048</cdr:x>
      <cdr:y>0.55464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32048" y="2232248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0.40037</cdr:y>
    </cdr:from>
    <cdr:to>
      <cdr:x>0.16048</cdr:x>
      <cdr:y>0.45855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32048" y="1800200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0.0945</cdr:x>
      <cdr:y>0.20819</cdr:y>
    </cdr:from>
    <cdr:to>
      <cdr:x>0.16048</cdr:x>
      <cdr:y>0.26637</cdr:y>
    </cdr:to>
    <cdr:sp macro="" textlink="">
      <cdr:nvSpPr>
        <cdr:cNvPr id="9" name="Прямоугольник 8"/>
        <cdr:cNvSpPr/>
      </cdr:nvSpPr>
      <cdr:spPr>
        <a:xfrm xmlns:a="http://schemas.openxmlformats.org/drawingml/2006/main">
          <a:off x="432048" y="936104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0.77407</cdr:x>
      <cdr:y>0</cdr:y>
    </cdr:from>
    <cdr:to>
      <cdr:x>0.98914</cdr:x>
      <cdr:y>0.05945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80064" y="0"/>
          <a:ext cx="966931" cy="276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0.67986</cdr:y>
    </cdr:from>
    <cdr:to>
      <cdr:x>0.43364</cdr:x>
      <cdr:y>0.73601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167682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0.76068</cdr:x>
      <cdr:y>0.0001</cdr:y>
    </cdr:from>
    <cdr:to>
      <cdr:x>1</cdr:x>
      <cdr:y>0.06143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419865" y="471"/>
          <a:ext cx="1075935" cy="2769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0.66973</cdr:y>
    </cdr:from>
    <cdr:to>
      <cdr:x>0.43364</cdr:x>
      <cdr:y>0.72766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80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0.09517</cdr:x>
      <cdr:y>0.01605</cdr:y>
    </cdr:from>
    <cdr:to>
      <cdr:x>0.16227</cdr:x>
      <cdr:y>0.07397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7247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0.11171</cdr:y>
    </cdr:from>
    <cdr:to>
      <cdr:x>0.16227</cdr:x>
      <cdr:y>0.16963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50452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0.20737</cdr:y>
    </cdr:from>
    <cdr:to>
      <cdr:x>0.16227</cdr:x>
      <cdr:y>0.26529</cdr:y>
    </cdr:to>
    <cdr:sp macro="" textlink="">
      <cdr:nvSpPr>
        <cdr:cNvPr id="4" name="Прямоугольник 3"/>
        <cdr:cNvSpPr/>
      </cdr:nvSpPr>
      <cdr:spPr>
        <a:xfrm xmlns:a="http://schemas.openxmlformats.org/drawingml/2006/main">
          <a:off x="427856" y="93657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0.30303</cdr:y>
    </cdr:from>
    <cdr:to>
      <cdr:x>0.16227</cdr:x>
      <cdr:y>0.36096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1368623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0.39869</cdr:y>
    </cdr:from>
    <cdr:to>
      <cdr:x>0.16227</cdr:x>
      <cdr:y>0.45662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180067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0.49435</cdr:y>
    </cdr:from>
    <cdr:to>
      <cdr:x>0.16227</cdr:x>
      <cdr:y>0.55228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223271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0.79178</cdr:x>
      <cdr:y>0</cdr:y>
    </cdr:from>
    <cdr:to>
      <cdr:x>1</cdr:x>
      <cdr:y>0.09727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559684" y="-555625"/>
          <a:ext cx="936116" cy="44626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тыс.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руб</a:t>
          </a:r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.;  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</cdr:x>
      <cdr:y>0.65918</cdr:y>
    </cdr:from>
    <cdr:to>
      <cdr:x>0.43364</cdr:x>
      <cdr:y>0.7162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0" y="3024237"/>
          <a:ext cx="194957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Консолидированный бюджет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0.09517</cdr:x>
      <cdr:y>0.40806</cdr:y>
    </cdr:from>
    <cdr:to>
      <cdr:x>0.16227</cdr:x>
      <cdr:y>0.46508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427856" y="18721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0.01567</cdr:y>
    </cdr:from>
    <cdr:to>
      <cdr:x>0.16227</cdr:x>
      <cdr:y>0.0727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>
          <a:off x="427856" y="71909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0.10985</cdr:y>
    </cdr:from>
    <cdr:to>
      <cdr:x>0.16227</cdr:x>
      <cdr:y>0.16687</cdr:y>
    </cdr:to>
    <cdr:sp macro="" textlink="">
      <cdr:nvSpPr>
        <cdr:cNvPr id="5" name="Прямоугольник 4"/>
        <cdr:cNvSpPr/>
      </cdr:nvSpPr>
      <cdr:spPr>
        <a:xfrm xmlns:a="http://schemas.openxmlformats.org/drawingml/2006/main">
          <a:off x="427856" y="5039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0.20402</cdr:y>
    </cdr:from>
    <cdr:to>
      <cdr:x>0.16227</cdr:x>
      <cdr:y>0.26104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427856" y="936005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0.31388</cdr:y>
    </cdr:from>
    <cdr:to>
      <cdr:x>0.16227</cdr:x>
      <cdr:y>0.37091</cdr:y>
    </cdr:to>
    <cdr:sp macro="" textlink="">
      <cdr:nvSpPr>
        <cdr:cNvPr id="7" name="Прямоугольник 6"/>
        <cdr:cNvSpPr/>
      </cdr:nvSpPr>
      <cdr:spPr>
        <a:xfrm xmlns:a="http://schemas.openxmlformats.org/drawingml/2006/main">
          <a:off x="427856" y="1440061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0.09517</cdr:x>
      <cdr:y>0.50223</cdr:y>
    </cdr:from>
    <cdr:to>
      <cdr:x>0.16227</cdr:x>
      <cdr:y>0.55925</cdr:y>
    </cdr:to>
    <cdr:sp macro="" textlink="">
      <cdr:nvSpPr>
        <cdr:cNvPr id="8" name="Прямоугольник 7"/>
        <cdr:cNvSpPr/>
      </cdr:nvSpPr>
      <cdr:spPr>
        <a:xfrm xmlns:a="http://schemas.openxmlformats.org/drawingml/2006/main">
          <a:off x="427856" y="2304157"/>
          <a:ext cx="301686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1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0.84256</cdr:x>
      <cdr:y>0.11019</cdr:y>
    </cdr:from>
    <cdr:to>
      <cdr:x>0.98436</cdr:x>
      <cdr:y>0.18592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5136246" y="447812"/>
          <a:ext cx="864404" cy="30777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400" dirty="0" smtClean="0">
              <a:latin typeface="Times New Roman" pitchFamily="18" charset="0"/>
              <a:cs typeface="Times New Roman" pitchFamily="18" charset="0"/>
            </a:rPr>
            <a:t>тыс. руб.</a:t>
          </a:r>
          <a:endParaRPr lang="ru-RU" sz="1400" dirty="0">
            <a:latin typeface="Times New Roman" pitchFamily="18" charset="0"/>
            <a:cs typeface="Times New Roman" pitchFamily="18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5B5B2C10-A823-48D5-A595-3AA99F613FC7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A4838C63-775D-441E-AC36-3484755155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6838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/>
          <a:lstStyle>
            <a:lvl1pPr algn="r">
              <a:defRPr sz="1200"/>
            </a:lvl1pPr>
          </a:lstStyle>
          <a:p>
            <a:fld id="{84120DA1-7ABA-48BB-83AB-0DFBDB4DB943}" type="datetimeFigureOut">
              <a:rPr lang="ru-RU" smtClean="0"/>
              <a:pPr/>
              <a:t>04.09.2018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7950" y="741363"/>
            <a:ext cx="658177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4" tIns="45697" rIns="91394" bIns="4569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2"/>
          </a:xfrm>
          <a:prstGeom prst="rect">
            <a:avLst/>
          </a:prstGeom>
        </p:spPr>
        <p:txBody>
          <a:bodyPr vert="horz" lIns="91394" tIns="45697" rIns="91394" bIns="4569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3"/>
            <a:ext cx="2945659" cy="493713"/>
          </a:xfrm>
          <a:prstGeom prst="rect">
            <a:avLst/>
          </a:prstGeom>
        </p:spPr>
        <p:txBody>
          <a:bodyPr vert="horz" lIns="91394" tIns="45697" rIns="91394" bIns="45697" rtlCol="0" anchor="b"/>
          <a:lstStyle>
            <a:lvl1pPr algn="r">
              <a:defRPr sz="1200"/>
            </a:lvl1pPr>
          </a:lstStyle>
          <a:p>
            <a:fld id="{1F399D40-BADF-4B17-B833-149457CB67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7696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7950" y="741363"/>
            <a:ext cx="6581775" cy="370205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437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4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C11CB-27E8-400B-A2A3-5F9A57E5E019}" type="datetime1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82968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C65B0-1072-4E93-9C00-FC7D4D821DC7}" type="datetime1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08170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3BF1F0-5418-4344-B520-CBF5221412A6}" type="datetime1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450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4CF03-E368-4351-9CBF-40EFC70C6732}" type="datetime1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37017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F075B-B04B-4441-9A89-D82D98E4A946}" type="datetime1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93797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59741-87AA-41EF-8427-4D18A538D9C2}" type="datetime1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7818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4D1E6-B831-4991-A385-190022C92E67}" type="datetime1">
              <a:rPr lang="ru-RU" smtClean="0"/>
              <a:pPr/>
              <a:t>04.09.2018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96141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6BE30-DB56-4260-A5B5-27A7CD95D5BF}" type="datetime1">
              <a:rPr lang="ru-RU" smtClean="0"/>
              <a:pPr/>
              <a:t>04.09.2018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612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4E6AF-10B7-4F8F-8260-50DE4EB0B637}" type="datetime1">
              <a:rPr lang="ru-RU" smtClean="0"/>
              <a:pPr/>
              <a:t>04.09.2018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1894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3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32A36F-15B1-4727-9412-F2E547AA6EF2}" type="datetime1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1943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8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6047C-89A0-44C8-8757-5F0643FC4687}" type="datetime1">
              <a:rPr lang="ru-RU" smtClean="0"/>
              <a:pPr/>
              <a:t>04.09.2018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81252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7322-F505-497D-99E9-533EC7866A8A}" type="datetime1">
              <a:rPr lang="ru-RU" smtClean="0"/>
              <a:pPr/>
              <a:t>04.09.2018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Слайд №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3468F-0B15-43B8-A9BF-5DD43273071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5640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45" r:id="rId1"/>
    <p:sldLayoutId id="2147484346" r:id="rId2"/>
    <p:sldLayoutId id="2147484347" r:id="rId3"/>
    <p:sldLayoutId id="2147484348" r:id="rId4"/>
    <p:sldLayoutId id="2147484349" r:id="rId5"/>
    <p:sldLayoutId id="2147484350" r:id="rId6"/>
    <p:sldLayoutId id="2147484351" r:id="rId7"/>
    <p:sldLayoutId id="2147484352" r:id="rId8"/>
    <p:sldLayoutId id="2147484353" r:id="rId9"/>
    <p:sldLayoutId id="2147484354" r:id="rId10"/>
    <p:sldLayoutId id="2147484355" r:id="rId11"/>
  </p:sldLayoutIdLst>
  <p:transition spd="slow">
    <p:wip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6419842"/>
              </p:ext>
            </p:extLst>
          </p:nvPr>
        </p:nvGraphicFramePr>
        <p:xfrm>
          <a:off x="107504" y="1059582"/>
          <a:ext cx="8928992" cy="16530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306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БЮЛЛЕТЕНЬ</a:t>
                      </a:r>
                    </a:p>
                    <a:p>
                      <a:pPr algn="ctr" fontAlgn="ctr"/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 исполнении бюджета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br>
                        <a:rPr lang="ru-RU" sz="2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en-US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2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полугодие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2018 года</a:t>
                      </a:r>
                      <a:endParaRPr lang="ru-RU" sz="2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982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38909262"/>
              </p:ext>
            </p:extLst>
          </p:nvPr>
        </p:nvGraphicFramePr>
        <p:xfrm>
          <a:off x="1524000" y="53975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60265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347070"/>
              </p:ext>
            </p:extLst>
          </p:nvPr>
        </p:nvGraphicFramePr>
        <p:xfrm>
          <a:off x="107504" y="1635648"/>
          <a:ext cx="8928992" cy="933826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33826">
                <a:tc>
                  <a:txBody>
                    <a:bodyPr/>
                    <a:lstStyle/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6961821"/>
              </p:ext>
            </p:extLst>
          </p:nvPr>
        </p:nvGraphicFramePr>
        <p:xfrm>
          <a:off x="107504" y="123478"/>
          <a:ext cx="8928992" cy="1957864"/>
        </p:xfrm>
        <a:graphic>
          <a:graphicData uri="http://schemas.openxmlformats.org/drawingml/2006/table">
            <a:tbl>
              <a:tblPr/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7864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Структура консолидированного</a:t>
                      </a:r>
                      <a:b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бюджета </a:t>
                      </a:r>
                      <a:r>
                        <a:rPr lang="ru-RU" sz="2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400" b="1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  <a:p>
                      <a:pPr algn="ctr" fontAlgn="ctr"/>
                      <a:endParaRPr lang="ru-RU" sz="2400" b="1" i="0" u="none" strike="noStrike" dirty="0">
                        <a:solidFill>
                          <a:srgbClr val="0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</a:endParaRPr>
                    </a:p>
                  </a:txBody>
                  <a:tcPr marL="9525" marR="9525" marT="714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788024" y="1283124"/>
            <a:ext cx="1741909" cy="914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Районный бюджет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44007" y="2357436"/>
            <a:ext cx="2029941" cy="250033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7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сельских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бюджетов:</a:t>
            </a: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Вердомичский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Добровольский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Незбодичский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smtClean="0">
                <a:solidFill>
                  <a:srgbClr val="000000"/>
                </a:solidFill>
                <a:latin typeface="Times New Roman"/>
              </a:rPr>
              <a:t>Новодворский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Свислочский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Хоневичский</a:t>
            </a:r>
            <a:endParaRPr lang="ru-RU" sz="1600" dirty="0" smtClean="0">
              <a:solidFill>
                <a:srgbClr val="000000"/>
              </a:solidFill>
              <a:latin typeface="Times New Roman"/>
            </a:endParaRPr>
          </a:p>
          <a:p>
            <a:pPr algn="ctr" fontAlgn="ctr">
              <a:defRPr/>
            </a:pPr>
            <a:r>
              <a:rPr lang="ru-RU" sz="1600" dirty="0" err="1" smtClean="0">
                <a:solidFill>
                  <a:srgbClr val="000000"/>
                </a:solidFill>
                <a:latin typeface="Times New Roman"/>
              </a:rPr>
              <a:t>Порозовский</a:t>
            </a:r>
            <a:endParaRPr lang="ru-RU" sz="1600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07704" y="127936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07704" y="2472415"/>
            <a:ext cx="1512168" cy="91440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Первичный уровень</a:t>
            </a:r>
            <a:endParaRPr lang="ru-RU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52793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930432"/>
              </p:ext>
            </p:extLst>
          </p:nvPr>
        </p:nvGraphicFramePr>
        <p:xfrm>
          <a:off x="107506" y="555526"/>
          <a:ext cx="8928988" cy="4090114"/>
        </p:xfrm>
        <a:graphic>
          <a:graphicData uri="http://schemas.openxmlformats.org/drawingml/2006/table">
            <a:tbl>
              <a:tblPr/>
              <a:tblGrid>
                <a:gridCol w="1584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58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4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39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0362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0581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11329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2280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10506">
                <a:tc gridSpan="13">
                  <a:txBody>
                    <a:bodyPr/>
                    <a:lstStyle/>
                    <a:p>
                      <a:pPr algn="ctr" rtl="0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БЮДЖЕТА</a:t>
                      </a:r>
                    </a:p>
                  </a:txBody>
                  <a:tcPr marL="7717" marR="7717" marT="771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руб.</a:t>
                      </a:r>
                    </a:p>
                  </a:txBody>
                  <a:tcPr marL="7717" marR="7717" marT="771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8290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бюджета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ДЕФИЦИТ (-); ПРОФИЦИТ (+)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9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годовой план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</a:t>
                      </a: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Бюджет района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26 725,10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13 443,2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26 885,10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765,00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51,25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-160,0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-321,80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Районный бюджет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26 164,4</a:t>
                      </a:r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13 160,20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50,3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26 324,40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13 478,80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51,20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-160,0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-318,6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Сельские бюджеты</a:t>
                      </a: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560,70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283,00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50,4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560,7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286,20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51,00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-3,2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82,30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44,10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53,6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82,30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44,40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53,9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58,20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31,30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53,8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58,20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31,50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54,1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-0,2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97,50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45,30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46,5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97,50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45,90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47,1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79,20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40,00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50,5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</a:t>
                      </a:r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40,30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50,9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-0,3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79,40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40,30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50,8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79,40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40,90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51,5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73,70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37,30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50,6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b="0" dirty="0" smtClean="0">
                          <a:latin typeface="Times New Roman" pitchFamily="18" charset="0"/>
                          <a:cs typeface="Times New Roman" pitchFamily="18" charset="0"/>
                        </a:rPr>
                        <a:t>73,70</a:t>
                      </a:r>
                      <a:endParaRPr lang="ru-RU" sz="15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37,40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-0,1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b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43393">
                <a:tc>
                  <a:txBody>
                    <a:bodyPr/>
                    <a:lstStyle/>
                    <a:p>
                      <a:pPr algn="l" rtl="0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44,70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49,4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90,40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45,80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50,7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e-BY" sz="15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5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b"/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-1,1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717" marR="7717" marT="771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01648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798381"/>
              </p:ext>
            </p:extLst>
          </p:nvPr>
        </p:nvGraphicFramePr>
        <p:xfrm>
          <a:off x="107503" y="483517"/>
          <a:ext cx="8928989" cy="4452549"/>
        </p:xfrm>
        <a:graphic>
          <a:graphicData uri="http://schemas.openxmlformats.org/drawingml/2006/table">
            <a:tbl>
              <a:tblPr/>
              <a:tblGrid>
                <a:gridCol w="1582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3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92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94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668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62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02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7166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644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5185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12241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04052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94216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поступлений доходов </a:t>
                      </a:r>
                      <a:r>
                        <a:rPr lang="ru-RU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местных бюджетов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4216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148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Налоговые и неналоговые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доходы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Безвозмездные поступления (дотация, субвенции)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доходов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148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полугодие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полугодие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 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</a:t>
                      </a:r>
                    </a:p>
                    <a:p>
                      <a:pPr algn="ctr" fontAlgn="ctr"/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полугодие</a:t>
                      </a:r>
                    </a:p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2018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 полугодие2017 года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4715,4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3987,7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8727,8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8358,4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13443,2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12346,1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2982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4492,4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3795,0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118,4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8667,8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8339,4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103,9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13160,2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12134,4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108,4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192,7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19,0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315,8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283,0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b="1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133,7</a:t>
                      </a:r>
                      <a:endParaRPr lang="ru-RU" sz="15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4,9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236,7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725,0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136,1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105,7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1,6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1212,5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173,5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40,0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32,7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78,2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668,2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34,9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115,5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23,4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116,2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3,4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297,0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37,3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26,8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139,2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78365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 rtl="0" fontAlgn="t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145,2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 rtl="0" fontAlgn="t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15,3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44,7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36,6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r"/>
                      <a:endParaRPr lang="ru-RU" sz="1500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5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122,1</a:t>
                      </a:r>
                      <a:endParaRPr lang="ru-RU" sz="15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778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3518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</a:pP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доходов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местных бюджетов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.</a:t>
            </a: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40050968"/>
              </p:ext>
            </p:extLst>
          </p:nvPr>
        </p:nvGraphicFramePr>
        <p:xfrm>
          <a:off x="4648200" y="0"/>
          <a:ext cx="4495800" cy="5143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Объект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44183033"/>
              </p:ext>
            </p:extLst>
          </p:nvPr>
        </p:nvGraphicFramePr>
        <p:xfrm>
          <a:off x="0" y="484188"/>
          <a:ext cx="4495800" cy="465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16266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3423243"/>
              </p:ext>
            </p:extLst>
          </p:nvPr>
        </p:nvGraphicFramePr>
        <p:xfrm>
          <a:off x="142844" y="27176"/>
          <a:ext cx="8786876" cy="4759910"/>
        </p:xfrm>
        <a:graphic>
          <a:graphicData uri="http://schemas.openxmlformats.org/drawingml/2006/table">
            <a:tbl>
              <a:tblPr/>
              <a:tblGrid>
                <a:gridCol w="155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0330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73054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Динамика </a:t>
                      </a:r>
                      <a:r>
                        <a:rPr lang="ru-R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расходов местных бюджетов.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4411"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3771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бюджета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Первоочередные расходы (заработная плата, лекарственные средства, продукты питания,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коммунальные услуги</a:t>
                      </a:r>
                    </a:p>
                    <a:p>
                      <a:pPr algn="ctr" fontAlgn="ctr"/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другие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Прочие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расходы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(транспорт, связь, ремонт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оборудования и зданий, уличное освещение, приобретение оборудования и прочие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)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расходов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607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полугодие</a:t>
                      </a:r>
                    </a:p>
                    <a:p>
                      <a:pPr algn="ctr" fontAlgn="ctr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</a:t>
                      </a:r>
                    </a:p>
                    <a:p>
                      <a:pPr algn="ctr" fontAlgn="ctr"/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полугодие 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 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полугодие 2017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I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полугодие 2018 года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 района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9 561,10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12 383,10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2 606,80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1 381,90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53,0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12 167,90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13 765,00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113,1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Районный бюджет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9 417,50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12 181,90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129,4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2 537,40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1 296,80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11 954,90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13 478,80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112,7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966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Сельские бюджеты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143,60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201,20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140,1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69,40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85,10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122,6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213,00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286,20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Вердомичский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148,1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157,0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44,40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Добровольский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137,2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Незбодичский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142,6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19,10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251,3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173,9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Новодворский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136,3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123,1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13,20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101,5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40,90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115,2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Хоневичский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155,6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108,9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37,50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139,9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368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Порозовский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33,00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13,30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96,2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36,70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45,80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t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124,8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7087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1800" b="1" dirty="0" smtClean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по </a:t>
            </a:r>
            <a:r>
              <a:rPr lang="ru-RU" sz="1800" b="1" dirty="0">
                <a:solidFill>
                  <a:prstClr val="black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функциональной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32684151"/>
              </p:ext>
            </p:extLst>
          </p:nvPr>
        </p:nvGraphicFramePr>
        <p:xfrm>
          <a:off x="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805424166"/>
              </p:ext>
            </p:extLst>
          </p:nvPr>
        </p:nvGraphicFramePr>
        <p:xfrm>
          <a:off x="4648200" y="627063"/>
          <a:ext cx="4495800" cy="4516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475543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55526"/>
          </a:xfrm>
        </p:spPr>
        <p:txBody>
          <a:bodyPr>
            <a:noAutofit/>
          </a:bodyPr>
          <a:lstStyle/>
          <a:p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Структура расходов местных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бюджетов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1800" b="1" dirty="0">
                <a:latin typeface="Times New Roman" pitchFamily="18" charset="0"/>
                <a:cs typeface="Times New Roman" pitchFamily="18" charset="0"/>
              </a:rPr>
              <a:t>экономической классификации расходов бюджета.</a:t>
            </a:r>
            <a:endParaRPr lang="ru-RU" sz="18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4035055"/>
              </p:ext>
            </p:extLst>
          </p:nvPr>
        </p:nvGraphicFramePr>
        <p:xfrm>
          <a:off x="0" y="555625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Объект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905358725"/>
              </p:ext>
            </p:extLst>
          </p:nvPr>
        </p:nvGraphicFramePr>
        <p:xfrm>
          <a:off x="4483231" y="586854"/>
          <a:ext cx="4495800" cy="4587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928911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067549"/>
              </p:ext>
            </p:extLst>
          </p:nvPr>
        </p:nvGraphicFramePr>
        <p:xfrm>
          <a:off x="216599" y="360608"/>
          <a:ext cx="8866441" cy="4768762"/>
        </p:xfrm>
        <a:graphic>
          <a:graphicData uri="http://schemas.openxmlformats.org/drawingml/2006/table">
            <a:tbl>
              <a:tblPr/>
              <a:tblGrid>
                <a:gridCol w="367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372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67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Долговые обязательства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органов </a:t>
                      </a:r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местного управления и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самоуправления </a:t>
                      </a:r>
                      <a:r>
                        <a:rPr lang="ru-RU" sz="20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Свислочского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74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ru-RU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01.0</a:t>
                      </a:r>
                      <a:r>
                        <a:rPr lang="en-US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  <a:r>
                        <a:rPr lang="ru-RU" sz="2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.2018 года</a:t>
                      </a:r>
                      <a:endParaRPr lang="ru-RU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3434">
                <a:tc gridSpan="6"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тыс.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6264" marR="6264" marT="626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612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Виды обязательств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8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01.0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.201</a:t>
                      </a:r>
                      <a:r>
                        <a:rPr kumimoji="0" lang="en-US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7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+/-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Темп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3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/>
                          <a:ea typeface="+mn-ea"/>
                          <a:cs typeface="+mn-cs"/>
                        </a:rPr>
                        <a:t>роста, %</a:t>
                      </a:r>
                      <a:endParaRPr lang="ru-RU" sz="13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7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1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Ценные бумаги, размещенные местными исполнительными и распорядительными органами на внутреннем финансовом рынке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641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Обязательства, подлежащие исполнению по выданным гарантиям местных исполнительных и распорядительных органов</a:t>
                      </a:r>
                    </a:p>
                  </a:txBody>
                  <a:tcPr marL="6264" marR="6264" marT="626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343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Бюджетные кредиты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17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Иные долговые обязательства, ранее отнесенные в соответствии с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законодательством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 долг органов местного управления и самоуправления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6423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II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Долг, гарантированный местными исполнительными и распорядительными органами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-586,7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3225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</a:t>
                      </a: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701,1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1287,8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-586,7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54,4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6264" marR="6264" marT="62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10891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6124</TotalTime>
  <Words>761</Words>
  <Application>Microsoft Office PowerPoint</Application>
  <PresentationFormat>Экран (16:9)</PresentationFormat>
  <Paragraphs>464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Структура доходов местных бюджетов.</vt:lpstr>
      <vt:lpstr>Презентация PowerPoint</vt:lpstr>
      <vt:lpstr>Структура расходов местных бюджетов по функциональной классификации расходов бюджета.</vt:lpstr>
      <vt:lpstr>Структура расходов местных бюджетов по экономической классификации расходов бюджета.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Давыдик Александр</dc:creator>
  <cp:lastModifiedBy>Budget2</cp:lastModifiedBy>
  <cp:revision>433</cp:revision>
  <cp:lastPrinted>2018-09-03T11:40:11Z</cp:lastPrinted>
  <dcterms:created xsi:type="dcterms:W3CDTF">2013-10-16T05:53:51Z</dcterms:created>
  <dcterms:modified xsi:type="dcterms:W3CDTF">2018-09-04T07:21:53Z</dcterms:modified>
</cp:coreProperties>
</file>