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800850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76" autoAdjust="0"/>
  </p:normalViewPr>
  <p:slideViewPr>
    <p:cSldViewPr>
      <p:cViewPr>
        <p:scale>
          <a:sx n="100" d="100"/>
          <a:sy n="100" d="100"/>
        </p:scale>
        <p:origin x="1452" y="-60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1383824903243027"/>
          <c:y val="9.5084086711383284E-2"/>
          <c:w val="0.81200676186662168"/>
          <c:h val="0.39686711383299811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Подоходный налог с физических лиц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12.5</c:v>
                </c:pt>
                <c:pt idx="1">
                  <c:v>79.2</c:v>
                </c:pt>
                <c:pt idx="2">
                  <c:v>71.7</c:v>
                </c:pt>
                <c:pt idx="3">
                  <c:v>94.4</c:v>
                </c:pt>
                <c:pt idx="4">
                  <c:v>82.9</c:v>
                </c:pt>
                <c:pt idx="5">
                  <c:v>92.1</c:v>
                </c:pt>
                <c:pt idx="6">
                  <c:v>63.9</c:v>
                </c:pt>
                <c:pt idx="7">
                  <c:v>77.5</c:v>
                </c:pt>
                <c:pt idx="8">
                  <c:v>71.599999999999994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Земельный налог и налог на недвижимость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4.5</c:v>
                </c:pt>
                <c:pt idx="1">
                  <c:v>4</c:v>
                </c:pt>
                <c:pt idx="2">
                  <c:v>3.4</c:v>
                </c:pt>
                <c:pt idx="3">
                  <c:v>2.8</c:v>
                </c:pt>
                <c:pt idx="4">
                  <c:v>3.9</c:v>
                </c:pt>
                <c:pt idx="5">
                  <c:v>2.9</c:v>
                </c:pt>
                <c:pt idx="6">
                  <c:v>5.2</c:v>
                </c:pt>
                <c:pt idx="7">
                  <c:v>2.6</c:v>
                </c:pt>
                <c:pt idx="8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добавленную стоимость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5.3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налог для производителей сельскохозяйственной продукции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1.4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>
                <c:manualLayout>
                  <c:x val="-2.8250811868855657E-3"/>
                  <c:y val="-1.6608638148341747E-2"/>
                </c:manualLayout>
              </c:layout>
              <c:showVal val="1"/>
            </c:dLbl>
            <c:dLbl>
              <c:idx val="4"/>
              <c:layout>
                <c:manualLayout>
                  <c:x val="-2.8248587570621816E-3"/>
                  <c:y val="-2.214485086445565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1.9376744506398685E-2"/>
                </c:manualLayout>
              </c:layout>
              <c:showVal val="1"/>
            </c:dLbl>
            <c:dLbl>
              <c:idx val="6"/>
              <c:layout>
                <c:manualLayout>
                  <c:x val="2.8248587570621816E-3"/>
                  <c:y val="-1.9376744506398685E-2"/>
                </c:manualLayout>
              </c:layout>
              <c:showVal val="1"/>
            </c:dLbl>
            <c:dLbl>
              <c:idx val="7"/>
              <c:layout/>
              <c:showVal val="1"/>
            </c:dLbl>
            <c:dLbl>
              <c:idx val="8"/>
              <c:layout/>
              <c:showVal val="1"/>
            </c:dLbl>
            <c:delete val="1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4.5</c:v>
                </c:pt>
                <c:pt idx="1">
                  <c:v>8.1999999999999993</c:v>
                </c:pt>
                <c:pt idx="2">
                  <c:v>6.5</c:v>
                </c:pt>
                <c:pt idx="3">
                  <c:v>1.1000000000000001</c:v>
                </c:pt>
                <c:pt idx="4">
                  <c:v>6.5</c:v>
                </c:pt>
                <c:pt idx="5">
                  <c:v>5</c:v>
                </c:pt>
                <c:pt idx="6">
                  <c:v>1.4</c:v>
                </c:pt>
                <c:pt idx="7">
                  <c:v>6.4</c:v>
                </c:pt>
                <c:pt idx="8">
                  <c:v>2.4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Дотация, субвенции и иные межбюджетные транферты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71.8</c:v>
                </c:pt>
                <c:pt idx="1">
                  <c:v>15</c:v>
                </c:pt>
                <c:pt idx="2">
                  <c:v>18.399999999999999</c:v>
                </c:pt>
                <c:pt idx="3">
                  <c:v>1.7</c:v>
                </c:pt>
                <c:pt idx="4">
                  <c:v>6.7</c:v>
                </c:pt>
                <c:pt idx="6">
                  <c:v>29.5</c:v>
                </c:pt>
                <c:pt idx="7">
                  <c:v>29.5</c:v>
                </c:pt>
                <c:pt idx="8">
                  <c:v>19</c:v>
                </c:pt>
              </c:numCache>
            </c:numRef>
          </c:val>
        </c:ser>
        <c:gapWidth val="75"/>
        <c:overlap val="100"/>
        <c:axId val="112864640"/>
        <c:axId val="112863104"/>
      </c:barChart>
      <c:valAx>
        <c:axId val="112863104"/>
        <c:scaling>
          <c:orientation val="minMax"/>
          <c:max val="100"/>
          <c:min val="0"/>
        </c:scaling>
        <c:axPos val="l"/>
        <c:majorGridlines/>
        <c:numFmt formatCode="#,##0.0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2864640"/>
        <c:crosses val="autoZero"/>
        <c:crossBetween val="between"/>
        <c:majorUnit val="20"/>
        <c:minorUnit val="20"/>
      </c:valAx>
      <c:catAx>
        <c:axId val="112864640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2863104"/>
        <c:crosses val="autoZero"/>
        <c:auto val="1"/>
        <c:lblAlgn val="ctr"/>
        <c:lblOffset val="100"/>
      </c:catAx>
    </c:plotArea>
    <c:legend>
      <c:legendPos val="b"/>
      <c:legendEntry>
        <c:idx val="2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4.1990302059700182E-2"/>
          <c:y val="0.6788320413347656"/>
          <c:w val="0.88744917478535523"/>
          <c:h val="0.30475775349890555"/>
        </c:manualLayout>
      </c:layout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depthPercent val="100"/>
      <c:perspective val="30"/>
    </c:view3D>
    <c:plotArea>
      <c:layout>
        <c:manualLayout>
          <c:layoutTarget val="inner"/>
          <c:xMode val="edge"/>
          <c:yMode val="edge"/>
          <c:x val="0.10451977401130012"/>
          <c:y val="1.6183934452125123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explosion val="0"/>
          </c:dPt>
          <c:dLbls>
            <c:dLbl>
              <c:idx val="0"/>
              <c:layout>
                <c:manualLayout>
                  <c:x val="2.8248587570621472E-2"/>
                  <c:y val="1.3628621564728887E-2"/>
                </c:manualLayout>
              </c:layout>
              <c:dLblPos val="bestFit"/>
              <c:showVal val="1"/>
              <c:showPercent val="1"/>
            </c:dLbl>
            <c:dLbl>
              <c:idx val="1"/>
              <c:layout>
                <c:manualLayout>
                  <c:x val="0"/>
                  <c:y val="-3.5434416068295081E-2"/>
                </c:manualLayout>
              </c:layout>
              <c:dLblPos val="bestFit"/>
              <c:showVal val="1"/>
              <c:showPercent val="1"/>
            </c:dLbl>
            <c:dLbl>
              <c:idx val="2"/>
              <c:layout>
                <c:manualLayout>
                  <c:x val="-8.4745762711865985E-3"/>
                  <c:y val="-3.2708691755349288E-2"/>
                </c:manualLayout>
              </c:layout>
              <c:dLblPos val="bestFit"/>
              <c:showVal val="1"/>
              <c:showPercent val="1"/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Val val="1"/>
              <c:showPercent val="1"/>
            </c:dLbl>
            <c:dLbl>
              <c:idx val="4"/>
              <c:layout>
                <c:manualLayout>
                  <c:x val="-0.10451977401130012"/>
                  <c:y val="4.9063037633024872E-2"/>
                </c:manualLayout>
              </c:layout>
              <c:dLblPos val="bestFit"/>
              <c:showVal val="1"/>
              <c:showPercent val="1"/>
            </c:dLbl>
            <c:dLbl>
              <c:idx val="5"/>
              <c:layout>
                <c:manualLayout>
                  <c:x val="-3.107344632768402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Земельный налог и налог на недвижимость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Дотация,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2799.9</c:v>
                </c:pt>
                <c:pt idx="1">
                  <c:v>918.8</c:v>
                </c:pt>
                <c:pt idx="2">
                  <c:v>1076.5999999999999</c:v>
                </c:pt>
                <c:pt idx="3">
                  <c:v>290.7</c:v>
                </c:pt>
                <c:pt idx="4">
                  <c:v>926.6</c:v>
                </c:pt>
                <c:pt idx="5">
                  <c:v>14654.1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0672360870145639"/>
          <c:y val="6.8837448634842123E-4"/>
          <c:w val="0.75021486720940289"/>
          <c:h val="0.749479290865793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483E-4"/>
                </c:manualLayout>
              </c:layout>
              <c:showVal val="1"/>
              <c:showPercent val="1"/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showVal val="1"/>
              <c:showPercent val="1"/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showVal val="1"/>
              <c:showPercent val="1"/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Val val="1"/>
              <c:showPercent val="1"/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showVal val="1"/>
              <c:showPercent val="1"/>
            </c:dLbl>
            <c:dLbl>
              <c:idx val="5"/>
              <c:layout>
                <c:manualLayout>
                  <c:x val="-2.5172605542951202E-2"/>
                  <c:y val="-8.8835513481091768E-3"/>
                </c:manualLayout>
              </c:layout>
              <c:showVal val="1"/>
              <c:showPercent val="1"/>
            </c:dLbl>
            <c:dLbl>
              <c:idx val="6"/>
              <c:layout>
                <c:manualLayout>
                  <c:x val="5.7519462609546913E-2"/>
                  <c:y val="-3.093146212379401E-2"/>
                </c:manualLayout>
              </c:layout>
              <c:showVal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 и другие расходы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1472.7</c:v>
                </c:pt>
                <c:pt idx="1">
                  <c:v>3320.1</c:v>
                </c:pt>
                <c:pt idx="2">
                  <c:v>4299.5</c:v>
                </c:pt>
                <c:pt idx="3">
                  <c:v>1975</c:v>
                </c:pt>
                <c:pt idx="4">
                  <c:v>6943.8</c:v>
                </c:pt>
                <c:pt idx="5">
                  <c:v>970.3</c:v>
                </c:pt>
                <c:pt idx="6">
                  <c:v>915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"/>
          <c:y val="0.74357082017342713"/>
          <c:w val="1"/>
          <c:h val="0.25642912765084935"/>
        </c:manualLayout>
      </c:layout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4048867674748194"/>
          <c:y val="6.5820715778492619E-2"/>
          <c:w val="0.82895581802274765"/>
          <c:h val="0.48448270148647193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7.4</c:v>
                </c:pt>
                <c:pt idx="1">
                  <c:v>79.5</c:v>
                </c:pt>
                <c:pt idx="2">
                  <c:v>83.2</c:v>
                </c:pt>
                <c:pt idx="3">
                  <c:v>91.2</c:v>
                </c:pt>
                <c:pt idx="4">
                  <c:v>82.5</c:v>
                </c:pt>
                <c:pt idx="5">
                  <c:v>73.3</c:v>
                </c:pt>
                <c:pt idx="6">
                  <c:v>80.400000000000006</c:v>
                </c:pt>
                <c:pt idx="7">
                  <c:v>85</c:v>
                </c:pt>
                <c:pt idx="8">
                  <c:v>73.5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dLbls>
            <c:numFmt formatCode="@" sourceLinked="0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16.7</c:v>
                </c:pt>
                <c:pt idx="1">
                  <c:v>20.5</c:v>
                </c:pt>
                <c:pt idx="2">
                  <c:v>16.8</c:v>
                </c:pt>
                <c:pt idx="3">
                  <c:v>8.8000000000000007</c:v>
                </c:pt>
                <c:pt idx="4">
                  <c:v>17.5</c:v>
                </c:pt>
                <c:pt idx="5">
                  <c:v>26.7</c:v>
                </c:pt>
                <c:pt idx="6">
                  <c:v>19.600000000000001</c:v>
                </c:pt>
                <c:pt idx="7">
                  <c:v>15</c:v>
                </c:pt>
                <c:pt idx="8">
                  <c:v>26.5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21.6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9.9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showVal val="1"/>
            </c:dLbl>
            <c:dLbl>
              <c:idx val="2"/>
              <c:showVal val="1"/>
            </c:dLbl>
            <c:dLbl>
              <c:idx val="3"/>
              <c:showVal val="1"/>
            </c:dLbl>
            <c:dLbl>
              <c:idx val="4"/>
              <c:showVal val="1"/>
            </c:dLbl>
            <c:dLbl>
              <c:idx val="5"/>
              <c:showVal val="1"/>
            </c:dLbl>
            <c:dLbl>
              <c:idx val="6"/>
              <c:showVal val="1"/>
            </c:dLbl>
            <c:delete val="1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34.9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4.9000000000000004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экономика и другие расходы</c:v>
                </c:pt>
              </c:strCache>
            </c:strRef>
          </c:tx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9"/>
                <c:pt idx="0" formatCode="0.0">
                  <c:v>4.5999999999999996</c:v>
                </c:pt>
              </c:numCache>
            </c:numRef>
          </c:val>
        </c:ser>
        <c:gapWidth val="75"/>
        <c:overlap val="100"/>
        <c:axId val="114934528"/>
        <c:axId val="114916352"/>
      </c:barChart>
      <c:valAx>
        <c:axId val="114916352"/>
        <c:scaling>
          <c:orientation val="minMax"/>
          <c:max val="100"/>
          <c:min val="0"/>
        </c:scaling>
        <c:axPos val="l"/>
        <c:majorGridlines/>
        <c:numFmt formatCode="#,##0.0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934528"/>
        <c:crosses val="autoZero"/>
        <c:crossBetween val="between"/>
        <c:majorUnit val="20"/>
        <c:minorUnit val="20"/>
      </c:valAx>
      <c:catAx>
        <c:axId val="11493452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916352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1.3741688538932822E-2"/>
          <c:y val="0.731752706835056"/>
          <c:w val="0.96140551181102352"/>
          <c:h val="0.26546700418936431"/>
        </c:manualLayout>
      </c:layout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249"/>
      <c:perspective val="30"/>
    </c:view3D>
    <c:plotArea>
      <c:layout>
        <c:manualLayout>
          <c:layoutTarget val="inner"/>
          <c:xMode val="edge"/>
          <c:yMode val="edge"/>
          <c:x val="0.13537790826994067"/>
          <c:y val="1.0367013894399739E-3"/>
          <c:w val="0.73764824947729712"/>
          <c:h val="0.737478026319386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6.497175141242939E-2"/>
                  <c:y val="-4.9371441026619719E-3"/>
                </c:manualLayout>
              </c:layout>
              <c:showVal val="1"/>
              <c:showPercent val="1"/>
            </c:dLbl>
            <c:dLbl>
              <c:idx val="1"/>
              <c:layout>
                <c:manualLayout>
                  <c:x val="5.0847457627118814E-2"/>
                  <c:y val="2.6013350407324321E-2"/>
                </c:manualLayout>
              </c:layout>
              <c:showVal val="1"/>
              <c:showPercent val="1"/>
            </c:dLbl>
            <c:dLbl>
              <c:idx val="2"/>
              <c:layout>
                <c:manualLayout>
                  <c:x val="3.3888518172516605E-2"/>
                  <c:y val="6.7211508596027578E-2"/>
                </c:manualLayout>
              </c:layout>
              <c:showVal val="1"/>
              <c:showPercent val="1"/>
            </c:dLbl>
            <c:dLbl>
              <c:idx val="3"/>
              <c:layout>
                <c:manualLayout>
                  <c:x val="-2.9877663597135212E-2"/>
                  <c:y val="2.412445849113112E-2"/>
                </c:manualLayout>
              </c:layout>
              <c:showVal val="1"/>
              <c:showPercent val="1"/>
            </c:dLbl>
            <c:dLbl>
              <c:idx val="4"/>
              <c:layout>
                <c:manualLayout>
                  <c:x val="-4.4497531028960868E-2"/>
                  <c:y val="4.8705773370024262E-2"/>
                </c:manualLayout>
              </c:layout>
              <c:showVal val="1"/>
              <c:showPercent val="1"/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Val val="1"/>
              <c:showPercent val="1"/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showVal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Заработная плата</c:v>
                </c:pt>
                <c:pt idx="1">
                  <c:v>Приобретение предметов снабжения и расходных материалов</c:v>
                </c:pt>
                <c:pt idx="2">
                  <c:v>Оплата коммунальных услуг</c:v>
                </c:pt>
                <c:pt idx="3">
                  <c:v>Прочие текущие расходы на закупки товаров и оплату услуг</c:v>
                </c:pt>
                <c:pt idx="4">
                  <c:v>Субсидии хозяйственным организациям</c:v>
                </c:pt>
                <c:pt idx="5">
                  <c:v>Текущие и капитальные бюджетные трансферты населению</c:v>
                </c:pt>
                <c:pt idx="6">
                  <c:v>Другие расходы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10029.299999999996</c:v>
                </c:pt>
                <c:pt idx="1">
                  <c:v>50.7</c:v>
                </c:pt>
                <c:pt idx="2">
                  <c:v>1896.7</c:v>
                </c:pt>
                <c:pt idx="3">
                  <c:v>260.3</c:v>
                </c:pt>
                <c:pt idx="4">
                  <c:v>2430.5</c:v>
                </c:pt>
                <c:pt idx="5">
                  <c:v>777.5</c:v>
                </c:pt>
                <c:pt idx="6">
                  <c:v>4451.4000000000005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93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</c:v>
                </c:pt>
              </c:strCache>
            </c:strRef>
          </c:tx>
          <c:dLbls>
            <c:dLbl>
              <c:idx val="0"/>
              <c:layout>
                <c:manualLayout>
                  <c:x val="-9.4154544241294754E-4"/>
                  <c:y val="-1.6440073018554571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50.3</c:v>
                </c:pt>
                <c:pt idx="1">
                  <c:v>55.5</c:v>
                </c:pt>
                <c:pt idx="2">
                  <c:v>59.3</c:v>
                </c:pt>
                <c:pt idx="3">
                  <c:v>69.599999999999994</c:v>
                </c:pt>
                <c:pt idx="4">
                  <c:v>59</c:v>
                </c:pt>
                <c:pt idx="5">
                  <c:v>55.3</c:v>
                </c:pt>
                <c:pt idx="6">
                  <c:v>41.3</c:v>
                </c:pt>
                <c:pt idx="7">
                  <c:v>58.2</c:v>
                </c:pt>
                <c:pt idx="8">
                  <c:v>56.2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Приобретение предметов снабжения и расходных материалов</c:v>
                </c:pt>
              </c:strCache>
            </c:strRef>
          </c:tx>
          <c:dLbls>
            <c:dLbl>
              <c:idx val="0"/>
              <c:delete val="1"/>
            </c:dLbl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0.0">
                  <c:v>0.3000000000000001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Оплата коммунальных услуг</c:v>
                </c:pt>
              </c:strCache>
            </c:strRef>
          </c:tx>
          <c:dLbls>
            <c:dLbl>
              <c:idx val="0"/>
              <c:layout>
                <c:manualLayout>
                  <c:x val="-5.6497175141242938E-3"/>
                  <c:y val="8.3044982698963279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9.6</c:v>
                </c:pt>
                <c:pt idx="1">
                  <c:v>7.4</c:v>
                </c:pt>
                <c:pt idx="2">
                  <c:v>11.2</c:v>
                </c:pt>
                <c:pt idx="3">
                  <c:v>6</c:v>
                </c:pt>
                <c:pt idx="4">
                  <c:v>10.3</c:v>
                </c:pt>
                <c:pt idx="5">
                  <c:v>5.6</c:v>
                </c:pt>
                <c:pt idx="6">
                  <c:v>7.2</c:v>
                </c:pt>
                <c:pt idx="7">
                  <c:v>10.4</c:v>
                </c:pt>
                <c:pt idx="8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текущие расходы на закупки товаров и оплату услуг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1.3</c:v>
                </c:pt>
                <c:pt idx="1">
                  <c:v>28.1</c:v>
                </c:pt>
                <c:pt idx="2">
                  <c:v>19.5</c:v>
                </c:pt>
                <c:pt idx="3">
                  <c:v>11.6</c:v>
                </c:pt>
                <c:pt idx="4">
                  <c:v>21.6</c:v>
                </c:pt>
                <c:pt idx="5">
                  <c:v>30</c:v>
                </c:pt>
                <c:pt idx="6">
                  <c:v>46.1</c:v>
                </c:pt>
                <c:pt idx="7">
                  <c:v>20.100000000000001</c:v>
                </c:pt>
                <c:pt idx="8">
                  <c:v>32.1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Субсидии хозяйственным организациям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showVal val="1"/>
            </c:dLbl>
            <c:dLbl>
              <c:idx val="2"/>
              <c:showVal val="1"/>
            </c:dLbl>
            <c:dLbl>
              <c:idx val="3"/>
              <c:showVal val="1"/>
            </c:dLbl>
            <c:dLbl>
              <c:idx val="4"/>
              <c:showVal val="1"/>
            </c:dLbl>
            <c:dLbl>
              <c:idx val="5"/>
              <c:showVal val="1"/>
            </c:dLbl>
            <c:dLbl>
              <c:idx val="6"/>
              <c:showVal val="1"/>
            </c:dLbl>
            <c:delete val="1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12.4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Текущие и капитальные бюджетные трансферты населению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0.8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 расходы</c:v>
                </c:pt>
              </c:strCache>
            </c:strRef>
          </c:tx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2.2145328719723818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25.3</c:v>
                </c:pt>
                <c:pt idx="1">
                  <c:v>9</c:v>
                </c:pt>
                <c:pt idx="2">
                  <c:v>10</c:v>
                </c:pt>
                <c:pt idx="3">
                  <c:v>12.8</c:v>
                </c:pt>
                <c:pt idx="4">
                  <c:v>9.1</c:v>
                </c:pt>
                <c:pt idx="5">
                  <c:v>9.1</c:v>
                </c:pt>
                <c:pt idx="6">
                  <c:v>5.4</c:v>
                </c:pt>
                <c:pt idx="7">
                  <c:v>11.3</c:v>
                </c:pt>
                <c:pt idx="8">
                  <c:v>8.7000000000000011</c:v>
                </c:pt>
              </c:numCache>
            </c:numRef>
          </c:val>
        </c:ser>
        <c:gapWidth val="75"/>
        <c:overlap val="100"/>
        <c:axId val="115404160"/>
        <c:axId val="115402624"/>
      </c:barChart>
      <c:valAx>
        <c:axId val="115402624"/>
        <c:scaling>
          <c:orientation val="minMax"/>
          <c:max val="100"/>
          <c:min val="0"/>
        </c:scaling>
        <c:axPos val="l"/>
        <c:majorGridlines/>
        <c:numFmt formatCode="#,##0.0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5404160"/>
        <c:crosses val="autoZero"/>
        <c:crossBetween val="between"/>
        <c:majorUnit val="20"/>
        <c:minorUnit val="20"/>
      </c:valAx>
      <c:catAx>
        <c:axId val="115404160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5402624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1.3741688538932822E-2"/>
          <c:y val="0.75420450644362325"/>
          <c:w val="0.96015814760443163"/>
          <c:h val="0.23472282919652346"/>
        </c:manualLayout>
      </c:layout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долговых обязательств.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.28711269685039381"/>
          <c:y val="0.15059375000000041"/>
          <c:w val="0.42761335301837272"/>
          <c:h val="0.7243722933070866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долгосрочный (свыше 1 года),
в нацвалюте </c:v>
                </c:pt>
              </c:strCache>
            </c:strRef>
          </c:tx>
          <c:dLbls>
            <c:dLbl>
              <c:idx val="0"/>
              <c:layout>
                <c:manualLayout>
                  <c:x val="2.0833333333333676E-3"/>
                  <c:y val="-1.2500000000000001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0.17083333333333417"/>
                  <c:y val="6.2497539370078934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Лист1!$A$2:$A$4</c:f>
              <c:strCache>
                <c:ptCount val="2"/>
                <c:pt idx="0">
                  <c:v>01.10.15 г.</c:v>
                </c:pt>
                <c:pt idx="1">
                  <c:v>01.10.16 г.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2060.1999999999998</c:v>
                </c:pt>
                <c:pt idx="1">
                  <c:v>2114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краткосрочный (до 1 года),
в нацвалюте</c:v>
                </c:pt>
              </c:strCache>
            </c:strRef>
          </c:tx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Лист1!$A$2:$A$4</c:f>
              <c:strCache>
                <c:ptCount val="2"/>
                <c:pt idx="0">
                  <c:v>01.10.15 г.</c:v>
                </c:pt>
                <c:pt idx="1">
                  <c:v>01.10.16 г.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100</c:v>
                </c:pt>
                <c:pt idx="1">
                  <c:v>351</c:v>
                </c:pt>
              </c:numCache>
            </c:numRef>
          </c:val>
        </c:ser>
        <c:axId val="116051968"/>
        <c:axId val="116053504"/>
      </c:barChart>
      <c:catAx>
        <c:axId val="116051968"/>
        <c:scaling>
          <c:orientation val="minMax"/>
        </c:scaling>
        <c:axPos val="b"/>
        <c:numFmt formatCode="@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6053504"/>
        <c:crosses val="autoZero"/>
        <c:auto val="1"/>
        <c:lblAlgn val="ctr"/>
        <c:lblOffset val="100"/>
      </c:catAx>
      <c:valAx>
        <c:axId val="116053504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6051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6975065618092"/>
          <c:y val="0.33255290354331124"/>
          <c:w val="0.32746358267716952"/>
          <c:h val="0.44540994094488551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0.49153</cdr:x>
      <cdr:y>0.04166</cdr:y>
    </cdr:from>
    <cdr:to>
      <cdr:x>0.55751</cdr:x>
      <cdr:y>0.09985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2209816" y="214296"/>
          <a:ext cx="296633" cy="299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0.77138</cdr:x>
      <cdr:y>0</cdr:y>
    </cdr:from>
    <cdr:to>
      <cdr:x>0.98645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67955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52"/>
          <a:ext cx="1075935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latin typeface="Times New Roman" pitchFamily="18" charset="0"/>
              <a:cs typeface="Times New Roman" pitchFamily="18" charset="0"/>
            </a:rPr>
            <a:t>Тыс.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0.74466</cdr:x>
      <cdr:y>0</cdr:y>
    </cdr:from>
    <cdr:to>
      <cdr:x>0.95882</cdr:x>
      <cdr:y>0.06038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47842" y="0"/>
          <a:ext cx="962828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0.43364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0.99172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909288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 тыс.руб.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5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2241" y="0"/>
            <a:ext cx="2947035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7035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2241" y="9433106"/>
            <a:ext cx="2947035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5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2241" y="0"/>
            <a:ext cx="2947035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085" y="4717415"/>
            <a:ext cx="544068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7035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2241" y="9433106"/>
            <a:ext cx="2947035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9875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8296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08170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6450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33701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93797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6781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99614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380612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01894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51943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81252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23784933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/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  <a:b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r>
                        <a:rPr lang="ru-RU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месяцев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2017 года.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2160037382"/>
              </p:ext>
            </p:extLst>
          </p:nvPr>
        </p:nvGraphicFramePr>
        <p:xfrm>
          <a:off x="1547664" y="48351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7460265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/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56961821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/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7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сельских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бюджетов:</a:t>
            </a: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Вердомичский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Добровольский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Незбодичский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Новодворский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Свислочский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Хоневичский</a:t>
            </a:r>
            <a:endParaRPr lang="ru-RU" sz="1600" dirty="0" smtClean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Порозовский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52793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38666902"/>
              </p:ext>
            </p:extLst>
          </p:nvPr>
        </p:nvGraphicFramePr>
        <p:xfrm>
          <a:off x="214282" y="555526"/>
          <a:ext cx="8715436" cy="4199056"/>
        </p:xfrm>
        <a:graphic>
          <a:graphicData uri="http://schemas.openxmlformats.org/drawingml/2006/table">
            <a:tbl>
              <a:tblPr/>
              <a:tblGrid>
                <a:gridCol w="1477398"/>
                <a:gridCol w="925806"/>
                <a:gridCol w="154314"/>
                <a:gridCol w="668494"/>
                <a:gridCol w="203012"/>
                <a:gridCol w="568654"/>
                <a:gridCol w="1074420"/>
                <a:gridCol w="129206"/>
                <a:gridCol w="822808"/>
                <a:gridCol w="119556"/>
                <a:gridCol w="590314"/>
                <a:gridCol w="1052760"/>
                <a:gridCol w="212662"/>
                <a:gridCol w="716032"/>
              </a:tblGrid>
              <a:tr h="310506">
                <a:tc gridSpan="14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27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района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29 406,8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666,7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70,3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29406,8</a:t>
                      </a:r>
                      <a:endParaRPr lang="ru-RU" sz="13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19896,4</a:t>
                      </a:r>
                      <a:endParaRPr lang="ru-RU" sz="13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3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67,7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+770,3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927,3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20 352,0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70,4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28927,3</a:t>
                      </a:r>
                      <a:endParaRPr lang="ru-RU" sz="13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19581,7</a:t>
                      </a:r>
                      <a:endParaRPr lang="ru-RU" sz="13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3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67,7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+770,3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479,5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314,7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65,6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479,5</a:t>
                      </a:r>
                      <a:endParaRPr lang="ru-RU" sz="13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ru-RU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314,7</a:t>
                      </a:r>
                      <a:endParaRPr lang="ru-RU" sz="13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3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65,7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Вердомичский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67,3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40,9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60,8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67,3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41,0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60,9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-0,1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Добровольский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47,2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31,9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67,6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47,2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31,9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67,6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Незбодичский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56,6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38,5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68,0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56,6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38,8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68,6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-0,3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Новодворский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64,5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49,0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76,0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64,5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48,3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74,9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+0,7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Свислочский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85,4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62,0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72,6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85,4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62,2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72,8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-0,2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Хоневичский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63,8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39,3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61,6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63,8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39,3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61,6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Порозовский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94,7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53,1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smtClean="0">
                          <a:latin typeface="Times New Roman" pitchFamily="18" charset="0"/>
                          <a:cs typeface="Times New Roman" pitchFamily="18" charset="0"/>
                        </a:rPr>
                        <a:t>56,1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94,7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53,2</a:t>
                      </a:r>
                      <a:endParaRPr lang="ru-RU" sz="13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3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094323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8372508"/>
              </p:ext>
            </p:extLst>
          </p:nvPr>
        </p:nvGraphicFramePr>
        <p:xfrm>
          <a:off x="214282" y="285734"/>
          <a:ext cx="8678198" cy="4707339"/>
        </p:xfrm>
        <a:graphic>
          <a:graphicData uri="http://schemas.openxmlformats.org/drawingml/2006/table">
            <a:tbl>
              <a:tblPr/>
              <a:tblGrid>
                <a:gridCol w="1449545"/>
                <a:gridCol w="873307"/>
                <a:gridCol w="785306"/>
                <a:gridCol w="411737"/>
                <a:gridCol w="308126"/>
                <a:gridCol w="850749"/>
                <a:gridCol w="510441"/>
                <a:gridCol w="340308"/>
                <a:gridCol w="654422"/>
                <a:gridCol w="785306"/>
                <a:gridCol w="463308"/>
                <a:gridCol w="399067"/>
                <a:gridCol w="425783"/>
                <a:gridCol w="420793"/>
              </a:tblGrid>
              <a:tr h="279868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поступлений доходов местных бюджетов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4232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b="0" smtClean="0">
                          <a:latin typeface="Times New Roman" pitchFamily="18" charset="0"/>
                          <a:cs typeface="Times New Roman" pitchFamily="18" charset="0"/>
                        </a:rPr>
                        <a:t>       тыс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 рублей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1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и неналоговые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(дотация, субвенции)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 2016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месяцев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 2016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</a:t>
                      </a:r>
                    </a:p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2016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6</a:t>
                      </a:r>
                      <a:r>
                        <a:rPr lang="ru-RU" sz="1200" b="1" baseline="0" dirty="0" smtClean="0"/>
                        <a:t> 012,6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5</a:t>
                      </a:r>
                      <a:r>
                        <a:rPr lang="ru-RU" sz="1200" b="1" baseline="0" dirty="0" smtClean="0"/>
                        <a:t> 805.8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103,6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14</a:t>
                      </a:r>
                      <a:r>
                        <a:rPr lang="ru-RU" sz="1200" b="1" baseline="0" dirty="0" smtClean="0"/>
                        <a:t> 654,1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10 251,9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142,9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20</a:t>
                      </a:r>
                      <a:r>
                        <a:rPr lang="ru-RU" sz="1200" b="1" baseline="0" dirty="0" smtClean="0"/>
                        <a:t> 666,7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16</a:t>
                      </a:r>
                      <a:r>
                        <a:rPr lang="ru-RU" sz="1200" b="1" baseline="0" dirty="0" smtClean="0"/>
                        <a:t> 057,7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128,7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13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5</a:t>
                      </a:r>
                      <a:r>
                        <a:rPr lang="ru-RU" sz="1200" b="1" baseline="0" dirty="0" smtClean="0"/>
                        <a:t> 742,2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5</a:t>
                      </a:r>
                      <a:r>
                        <a:rPr lang="ru-RU" sz="1200" b="1" baseline="0" dirty="0" smtClean="0"/>
                        <a:t> 511,2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104,2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14</a:t>
                      </a:r>
                      <a:r>
                        <a:rPr lang="ru-RU" sz="1200" b="1" baseline="0" dirty="0" smtClean="0"/>
                        <a:t> 609,8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b="1" i="0" dirty="0" smtClean="0"/>
                        <a:t>10</a:t>
                      </a:r>
                      <a:r>
                        <a:rPr lang="ru-RU" sz="1200" b="1" i="0" baseline="0" dirty="0" smtClean="0"/>
                        <a:t> 251,9</a:t>
                      </a:r>
                      <a:endParaRPr lang="ru-RU" sz="1200" b="1" i="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200" b="1" i="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142,5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20</a:t>
                      </a:r>
                      <a:r>
                        <a:rPr lang="ru-RU" sz="1200" b="1" baseline="0" dirty="0" smtClean="0"/>
                        <a:t> 352,0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15</a:t>
                      </a:r>
                      <a:r>
                        <a:rPr lang="ru-RU" sz="1200" b="1" baseline="0" dirty="0" smtClean="0"/>
                        <a:t> 763,1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129,1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13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270,4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294,6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91,8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44,3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314,7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294,6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106,8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33,4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43,0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77,7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7,5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40,9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smtClean="0"/>
                        <a:t>43,0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95,1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31,4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32,1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97,8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0,5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31,9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32,1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99,4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35,9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35,6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100,8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2,6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38,5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35,6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108,1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49,0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40,9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119,8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49,0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40,9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119,8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43,7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45,4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96,3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18,3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62,0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i="0" dirty="0" smtClean="0"/>
                        <a:t>45,4</a:t>
                      </a:r>
                      <a:endParaRPr lang="ru-RU" sz="1200" i="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136,6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34,0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39,5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86,1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5,3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39,3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39.5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99,5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43,0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58,1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74,0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53,1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58,1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91,4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967789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местных бюджетов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131898728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77386047"/>
              </p:ext>
            </p:extLst>
          </p:nvPr>
        </p:nvGraphicFramePr>
        <p:xfrm>
          <a:off x="179512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261626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41100489"/>
              </p:ext>
            </p:extLst>
          </p:nvPr>
        </p:nvGraphicFramePr>
        <p:xfrm>
          <a:off x="179515" y="3"/>
          <a:ext cx="8964486" cy="5020094"/>
        </p:xfrm>
        <a:graphic>
          <a:graphicData uri="http://schemas.openxmlformats.org/drawingml/2006/table">
            <a:tbl>
              <a:tblPr/>
              <a:tblGrid>
                <a:gridCol w="1588644"/>
                <a:gridCol w="819538"/>
                <a:gridCol w="819538"/>
                <a:gridCol w="819538"/>
                <a:gridCol w="819538"/>
                <a:gridCol w="819538"/>
                <a:gridCol w="819538"/>
                <a:gridCol w="819538"/>
                <a:gridCol w="819538"/>
                <a:gridCol w="819538"/>
              </a:tblGrid>
              <a:tr h="283768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расходов местных бюджетов.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6414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0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(заработная плата, лекарственные средства, продукты питания,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</a:t>
                      </a:r>
                    </a:p>
                    <a:p>
                      <a:pPr algn="ctr" fontAlgn="ctr"/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другие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</a:t>
                      </a: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прочие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2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be-BY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</a:t>
                      </a:r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цев</a:t>
                      </a:r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</a:t>
                      </a:r>
                    </a:p>
                    <a:p>
                      <a:pPr algn="ctr" fontAlgn="ctr"/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2016 года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 2017 года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 2016 года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 2016 года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12899,6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12 545,6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102,8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6996,8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3 723,1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187,9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19896,4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  <a:r>
                        <a:rPr lang="ru-RU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268,7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122,3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12701,6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12 349,2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102,9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6880,1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3 624,5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189,8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19581,7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15 973,7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198,0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196</a:t>
                      </a:r>
                      <a:r>
                        <a:rPr lang="be-BY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100,8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116,7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</a:t>
                      </a:r>
                      <a:r>
                        <a:rPr lang="be-BY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118,4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314,7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295</a:t>
                      </a:r>
                      <a:r>
                        <a:rPr lang="be-BY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106,7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12,1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41,0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7,8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31,9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11,9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38,8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18,9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48,3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32,0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178,8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62,2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12,3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39,3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0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21,7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53,2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45708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местных 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бюджетов</a:t>
            </a:r>
            <a:b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31308631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2470730643"/>
              </p:ext>
            </p:extLst>
          </p:nvPr>
        </p:nvGraphicFramePr>
        <p:xfrm>
          <a:off x="4500562" y="571486"/>
          <a:ext cx="4500562" cy="4302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347554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местных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бюджетов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экономической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1028083270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3508512663"/>
              </p:ext>
            </p:extLst>
          </p:nvPr>
        </p:nvGraphicFramePr>
        <p:xfrm>
          <a:off x="464820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892891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95974502"/>
              </p:ext>
            </p:extLst>
          </p:nvPr>
        </p:nvGraphicFramePr>
        <p:xfrm>
          <a:off x="107504" y="411510"/>
          <a:ext cx="8958116" cy="4428222"/>
        </p:xfrm>
        <a:graphic>
          <a:graphicData uri="http://schemas.openxmlformats.org/drawingml/2006/table">
            <a:tbl>
              <a:tblPr/>
              <a:tblGrid>
                <a:gridCol w="367112"/>
                <a:gridCol w="5037292"/>
                <a:gridCol w="888428"/>
                <a:gridCol w="888428"/>
                <a:gridCol w="888428"/>
                <a:gridCol w="888428"/>
              </a:tblGrid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Долговые обязательства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управления и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самоуправления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r>
                        <a:rPr lang="ru-RU" sz="20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.2017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434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.201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.201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1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1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законодательством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51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1135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2465,0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-1329,9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1135,1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2665,0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-1529,9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01089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4877</TotalTime>
  <Words>840</Words>
  <Application>Microsoft Office PowerPoint</Application>
  <PresentationFormat>Экран (16:9)</PresentationFormat>
  <Paragraphs>487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Структура доходов местных бюджетов.</vt:lpstr>
      <vt:lpstr>Слайд 6</vt:lpstr>
      <vt:lpstr>Структура расходов местных бюджетов по функциональной классификации расходов бюджета.</vt:lpstr>
      <vt:lpstr>Структура расходов местных бюджетов по экономической классификации расходов бюджета.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Plan1</cp:lastModifiedBy>
  <cp:revision>382</cp:revision>
  <cp:lastPrinted>2016-04-12T06:59:46Z</cp:lastPrinted>
  <dcterms:created xsi:type="dcterms:W3CDTF">2013-10-16T05:53:51Z</dcterms:created>
  <dcterms:modified xsi:type="dcterms:W3CDTF">2017-11-21T12:41:52Z</dcterms:modified>
</cp:coreProperties>
</file>