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12"/>
  </p:notesMasterIdLst>
  <p:handoutMasterIdLst>
    <p:handoutMasterId r:id="rId13"/>
  </p:handoutMasterIdLst>
  <p:sldIdLst>
    <p:sldId id="258" r:id="rId2"/>
    <p:sldId id="284" r:id="rId3"/>
    <p:sldId id="289" r:id="rId4"/>
    <p:sldId id="285" r:id="rId5"/>
    <p:sldId id="295" r:id="rId6"/>
    <p:sldId id="296" r:id="rId7"/>
    <p:sldId id="293" r:id="rId8"/>
    <p:sldId id="292" r:id="rId9"/>
    <p:sldId id="282" r:id="rId10"/>
    <p:sldId id="291" r:id="rId11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6" autoAdjust="0"/>
    <p:restoredTop sz="94676" autoAdjust="0"/>
  </p:normalViewPr>
  <p:slideViewPr>
    <p:cSldViewPr>
      <p:cViewPr varScale="1">
        <p:scale>
          <a:sx n="159" d="100"/>
          <a:sy n="159" d="100"/>
        </p:scale>
        <p:origin x="228" y="15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36438453667972"/>
          <c:y val="0.10989890152619812"/>
          <c:w val="0.81200676186662413"/>
          <c:h val="0.3968671138329967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Подоходный налог с физических лиц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17.3</c:v>
                </c:pt>
                <c:pt idx="1">
                  <c:v>67.5</c:v>
                </c:pt>
                <c:pt idx="2">
                  <c:v>74.8</c:v>
                </c:pt>
                <c:pt idx="3">
                  <c:v>76.400000000000006</c:v>
                </c:pt>
                <c:pt idx="4">
                  <c:v>65.3</c:v>
                </c:pt>
                <c:pt idx="5">
                  <c:v>61.7</c:v>
                </c:pt>
                <c:pt idx="6">
                  <c:v>61.8</c:v>
                </c:pt>
                <c:pt idx="7">
                  <c:v>67.400000000000006</c:v>
                </c:pt>
                <c:pt idx="8">
                  <c:v>67.7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84-43C9-B96A-171FE044EB6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Налоги на собственнотсть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3.7</c:v>
                </c:pt>
                <c:pt idx="1">
                  <c:v>9.3000000000000007</c:v>
                </c:pt>
                <c:pt idx="2">
                  <c:v>5.8</c:v>
                </c:pt>
                <c:pt idx="3">
                  <c:v>4.5999999999999996</c:v>
                </c:pt>
                <c:pt idx="4">
                  <c:v>7.9</c:v>
                </c:pt>
                <c:pt idx="5">
                  <c:v>9.1</c:v>
                </c:pt>
                <c:pt idx="6">
                  <c:v>14.5</c:v>
                </c:pt>
                <c:pt idx="7">
                  <c:v>5.3</c:v>
                </c:pt>
                <c:pt idx="8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84-43C9-B96A-171FE044EB6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добавленную стоимость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84-43C9-B96A-171FE044EB6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Единый налог для производителей сельскохозяйственной продукции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184-43C9-B96A-171FE044EB6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Прочие налоговые и неналоговые доходы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184-43C9-B96A-171FE044EB66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184-43C9-B96A-171FE044EB66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184-43C9-B96A-171FE044EB66}"/>
                </c:ext>
              </c:extLst>
            </c:dLbl>
            <c:dLbl>
              <c:idx val="3"/>
              <c:layout>
                <c:manualLayout>
                  <c:x val="5.6494950843009812E-3"/>
                  <c:y val="2.2897443375133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184-43C9-B96A-171FE044EB66}"/>
                </c:ext>
              </c:extLst>
            </c:dLbl>
            <c:dLbl>
              <c:idx val="4"/>
              <c:layout>
                <c:manualLayout>
                  <c:x val="-2.8248587570621716E-3"/>
                  <c:y val="-2.214485086445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184-43C9-B96A-171FE044EB66}"/>
                </c:ext>
              </c:extLst>
            </c:dLbl>
            <c:dLbl>
              <c:idx val="5"/>
              <c:layout>
                <c:manualLayout>
                  <c:x val="0"/>
                  <c:y val="7.78380480217752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184-43C9-B96A-171FE044EB66}"/>
                </c:ext>
              </c:extLst>
            </c:dLbl>
            <c:dLbl>
              <c:idx val="6"/>
              <c:layout>
                <c:manualLayout>
                  <c:x val="2.824858757062156E-3"/>
                  <c:y val="5.31466899970839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184-43C9-B96A-171FE044EB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4.7</c:v>
                </c:pt>
                <c:pt idx="1">
                  <c:v>7.3</c:v>
                </c:pt>
                <c:pt idx="2">
                  <c:v>5.0999999999999996</c:v>
                </c:pt>
                <c:pt idx="3">
                  <c:v>0.7</c:v>
                </c:pt>
                <c:pt idx="4">
                  <c:v>13.9</c:v>
                </c:pt>
                <c:pt idx="5">
                  <c:v>17.3</c:v>
                </c:pt>
                <c:pt idx="6">
                  <c:v>3.8</c:v>
                </c:pt>
                <c:pt idx="7">
                  <c:v>7</c:v>
                </c:pt>
                <c:pt idx="8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184-43C9-B96A-171FE044EB6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Дотация, субвенции и иные межбюджетные транферты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8.30431907417086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184-43C9-B96A-171FE044EB66}"/>
                </c:ext>
              </c:extLst>
            </c:dLbl>
            <c:dLbl>
              <c:idx val="4"/>
              <c:layout>
                <c:manualLayout>
                  <c:x val="8.4745762711864996E-3"/>
                  <c:y val="3.4567901234567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184-43C9-B96A-171FE044EB66}"/>
                </c:ext>
              </c:extLst>
            </c:dLbl>
            <c:dLbl>
              <c:idx val="6"/>
              <c:layout>
                <c:manualLayout>
                  <c:x val="-8.4745762711864996E-3"/>
                  <c:y val="-7.40740740740742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184-43C9-B96A-171FE044EB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66.599999999999994</c:v>
                </c:pt>
                <c:pt idx="1">
                  <c:v>15.9</c:v>
                </c:pt>
                <c:pt idx="2">
                  <c:v>14.3</c:v>
                </c:pt>
                <c:pt idx="3">
                  <c:v>16.7</c:v>
                </c:pt>
                <c:pt idx="4">
                  <c:v>12.9</c:v>
                </c:pt>
                <c:pt idx="5">
                  <c:v>11.9</c:v>
                </c:pt>
                <c:pt idx="6">
                  <c:v>19.899999999999999</c:v>
                </c:pt>
                <c:pt idx="7">
                  <c:v>20.3</c:v>
                </c:pt>
                <c:pt idx="8">
                  <c:v>16.100000000000001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8184-43C9-B96A-171FE044EB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43610496"/>
        <c:axId val="43582976"/>
      </c:barChart>
      <c:valAx>
        <c:axId val="43582976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3610496"/>
        <c:crosses val="autoZero"/>
        <c:crossBetween val="between"/>
        <c:majorUnit val="20"/>
        <c:minorUnit val="20"/>
      </c:valAx>
      <c:catAx>
        <c:axId val="436104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3582976"/>
        <c:crosses val="autoZero"/>
        <c:auto val="1"/>
        <c:lblAlgn val="ctr"/>
        <c:lblOffset val="100"/>
        <c:noMultiLvlLbl val="0"/>
      </c:catAx>
    </c:plotArea>
    <c:legend>
      <c:legendPos val="b"/>
      <c:legendEntry>
        <c:idx val="2"/>
        <c:txPr>
          <a:bodyPr/>
          <a:lstStyle/>
          <a:p>
            <a:pPr>
              <a:lnSpc>
                <a:spcPts val="1100"/>
              </a:lnSpc>
              <a:spcBef>
                <a:spcPts val="0"/>
              </a:spcBef>
              <a:defRPr sz="1050" kern="1200" cap="none" spc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4.1990302059700182E-2"/>
          <c:y val="0.6788320413347656"/>
          <c:w val="0.88744917478535523"/>
          <c:h val="0.30475775349890555"/>
        </c:manualLayout>
      </c:layout>
      <c:overlay val="0"/>
      <c:txPr>
        <a:bodyPr/>
        <a:lstStyle/>
        <a:p>
          <a:pPr>
            <a:lnSpc>
              <a:spcPct val="100000"/>
            </a:lnSpc>
            <a:defRPr sz="1050" kern="1200" cap="none" spc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51977401130012"/>
          <c:y val="1.6183934452125123E-2"/>
          <c:w val="0.76836158192089998"/>
          <c:h val="0.741397013121250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5"/>
            <c:bubble3D val="0"/>
            <c:explosion val="0"/>
            <c:extLst>
              <c:ext xmlns:c16="http://schemas.microsoft.com/office/drawing/2014/chart" uri="{C3380CC4-5D6E-409C-BE32-E72D297353CC}">
                <c16:uniqueId val="{00000000-C8B4-4DE5-9E93-A55D34D29851}"/>
              </c:ext>
            </c:extLst>
          </c:dPt>
          <c:dLbls>
            <c:dLbl>
              <c:idx val="0"/>
              <c:layout>
                <c:manualLayout>
                  <c:x val="-0.11016949152542373"/>
                  <c:y val="-2.998296744240351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B4-4DE5-9E93-A55D34D29851}"/>
                </c:ext>
              </c:extLst>
            </c:dLbl>
            <c:dLbl>
              <c:idx val="1"/>
              <c:layout>
                <c:manualLayout>
                  <c:x val="-5.6497175141242938E-2"/>
                  <c:y val="-8.994890232721054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8B4-4DE5-9E93-A55D34D29851}"/>
                </c:ext>
              </c:extLst>
            </c:dLbl>
            <c:dLbl>
              <c:idx val="2"/>
              <c:layout>
                <c:manualLayout>
                  <c:x val="-8.474576271186569E-3"/>
                  <c:y val="-3.270869175534928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8B4-4DE5-9E93-A55D34D29851}"/>
                </c:ext>
              </c:extLst>
            </c:dLbl>
            <c:dLbl>
              <c:idx val="3"/>
              <c:layout>
                <c:manualLayout>
                  <c:x val="-1.1299435028248483E-2"/>
                  <c:y val="-1.908007019062041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8B4-4DE5-9E93-A55D34D29851}"/>
                </c:ext>
              </c:extLst>
            </c:dLbl>
            <c:dLbl>
              <c:idx val="4"/>
              <c:layout>
                <c:manualLayout>
                  <c:x val="-0.10451977401130012"/>
                  <c:y val="4.906303763302462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8B4-4DE5-9E93-A55D34D29851}"/>
                </c:ext>
              </c:extLst>
            </c:dLbl>
            <c:dLbl>
              <c:idx val="5"/>
              <c:layout>
                <c:manualLayout>
                  <c:x val="-3.1073446327683923E-2"/>
                  <c:y val="-8.177172938837322E-3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rot="0"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8B4-4DE5-9E93-A55D34D2985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Подоходный налог с физических лиц</c:v>
                </c:pt>
                <c:pt idx="1">
                  <c:v>Налоги на собственность</c:v>
                </c:pt>
                <c:pt idx="2">
                  <c:v>Налог на добавленную стоимость</c:v>
                </c:pt>
                <c:pt idx="3">
                  <c:v>Единый налог для производителей сельскохозяйственной продукции</c:v>
                </c:pt>
                <c:pt idx="4">
                  <c:v>Прочие налоговые и неналоговые доходы</c:v>
                </c:pt>
                <c:pt idx="5">
                  <c:v>Дотация, субвенции и иные межбюджетные транферты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5978.3</c:v>
                </c:pt>
                <c:pt idx="1">
                  <c:v>1250.5999999999999</c:v>
                </c:pt>
                <c:pt idx="2">
                  <c:v>1796.8</c:v>
                </c:pt>
                <c:pt idx="3">
                  <c:v>656.8</c:v>
                </c:pt>
                <c:pt idx="4">
                  <c:v>1547.6</c:v>
                </c:pt>
                <c:pt idx="5">
                  <c:v>21420.799999999999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8B4-4DE5-9E93-A55D34D298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6"/>
          <c:w val="1"/>
          <c:h val="0.24183677761866987"/>
        </c:manualLayout>
      </c:layout>
      <c:overlay val="0"/>
      <c:txPr>
        <a:bodyPr/>
        <a:lstStyle/>
        <a:p>
          <a:pPr>
            <a:defRPr sz="11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72360870145604"/>
          <c:y val="6.8837448634842123E-4"/>
          <c:w val="0.75021486720940134"/>
          <c:h val="0.749479290865792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2.3271052982784052E-2"/>
                  <c:y val="6.9988798692421266E-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B26-40C6-87DB-6E745C99FDAC}"/>
                </c:ext>
              </c:extLst>
            </c:dLbl>
            <c:dLbl>
              <c:idx val="1"/>
              <c:layout>
                <c:manualLayout>
                  <c:x val="1.4155878820232221E-2"/>
                  <c:y val="-5.223896624706599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B26-40C6-87DB-6E745C99FDAC}"/>
                </c:ext>
              </c:extLst>
            </c:dLbl>
            <c:dLbl>
              <c:idx val="2"/>
              <c:layout>
                <c:manualLayout>
                  <c:x val="3.4019478435376685E-2"/>
                  <c:y val="-5.8084375104706194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B26-40C6-87DB-6E745C99FDAC}"/>
                </c:ext>
              </c:extLst>
            </c:dLbl>
            <c:dLbl>
              <c:idx val="3"/>
              <c:layout>
                <c:manualLayout>
                  <c:x val="4.4960852351083234E-2"/>
                  <c:y val="3.679050543603287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B26-40C6-87DB-6E745C99FDAC}"/>
                </c:ext>
              </c:extLst>
            </c:dLbl>
            <c:dLbl>
              <c:idx val="4"/>
              <c:layout>
                <c:manualLayout>
                  <c:x val="0"/>
                  <c:y val="0.16354086196707721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B26-40C6-87DB-6E745C99FDAC}"/>
                </c:ext>
              </c:extLst>
            </c:dLbl>
            <c:dLbl>
              <c:idx val="5"/>
              <c:layout>
                <c:manualLayout>
                  <c:x val="-2.5172605542951202E-2"/>
                  <c:y val="-8.8835513481091768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B26-40C6-87DB-6E745C99FDAC}"/>
                </c:ext>
              </c:extLst>
            </c:dLbl>
            <c:dLbl>
              <c:idx val="6"/>
              <c:layout>
                <c:manualLayout>
                  <c:x val="5.7519462609546913E-2"/>
                  <c:y val="-3.093146212379390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B26-40C6-87DB-6E745C99FDA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Общегосударственная деятельность</c:v>
                </c:pt>
                <c:pt idx="1">
                  <c:v>Жилищно-коммунальные услуги и жилищное строительство</c:v>
                </c:pt>
                <c:pt idx="2">
                  <c:v>Здравоохранение</c:v>
                </c:pt>
                <c:pt idx="3">
                  <c:v>Физическая культура, спорт, культура и СМИ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 и другие расходы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3375.4</c:v>
                </c:pt>
                <c:pt idx="1">
                  <c:v>3093.4</c:v>
                </c:pt>
                <c:pt idx="2">
                  <c:v>9311.7999999999993</c:v>
                </c:pt>
                <c:pt idx="3">
                  <c:v>2130.4</c:v>
                </c:pt>
                <c:pt idx="4">
                  <c:v>11506.2</c:v>
                </c:pt>
                <c:pt idx="5">
                  <c:v>1638.4</c:v>
                </c:pt>
                <c:pt idx="6">
                  <c:v>1878.9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B26-40C6-87DB-6E745C99FD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2568"/>
          <c:w val="1"/>
          <c:h val="0.25642912765084847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0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Общегосударственная деятельность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8.8000000000000007</c:v>
                </c:pt>
                <c:pt idx="1">
                  <c:v>78.900000000000006</c:v>
                </c:pt>
                <c:pt idx="2">
                  <c:v>75.3</c:v>
                </c:pt>
                <c:pt idx="3">
                  <c:v>84.2</c:v>
                </c:pt>
                <c:pt idx="4">
                  <c:v>82.2</c:v>
                </c:pt>
                <c:pt idx="5">
                  <c:v>82.9</c:v>
                </c:pt>
                <c:pt idx="6">
                  <c:v>72.8</c:v>
                </c:pt>
                <c:pt idx="7">
                  <c:v>76</c:v>
                </c:pt>
                <c:pt idx="8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04-4F02-9BE3-25F3878C130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Жилищно-коммунальные услуги и жилищное строительство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9.1999999999999993</c:v>
                </c:pt>
                <c:pt idx="1">
                  <c:v>20</c:v>
                </c:pt>
                <c:pt idx="2">
                  <c:v>23.6</c:v>
                </c:pt>
                <c:pt idx="3">
                  <c:v>14.3</c:v>
                </c:pt>
                <c:pt idx="4">
                  <c:v>16.8</c:v>
                </c:pt>
                <c:pt idx="5">
                  <c:v>15.9</c:v>
                </c:pt>
                <c:pt idx="6">
                  <c:v>26.3</c:v>
                </c:pt>
                <c:pt idx="7">
                  <c:v>22.8</c:v>
                </c:pt>
                <c:pt idx="8">
                  <c:v>19.100000000000001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04-4F02-9BE3-25F3878C130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Здравоохранение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28.9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04-4F02-9BE3-25F3878C130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Физическая культура, спорт, культура и СМИ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0.0</c:formatCode>
                <c:ptCount val="9"/>
                <c:pt idx="0">
                  <c:v>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04-4F02-9BE3-25F3878C1309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Образование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C04-4F02-9BE3-25F3878C1309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C04-4F02-9BE3-25F3878C1309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C04-4F02-9BE3-25F3878C1309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C04-4F02-9BE3-25F3878C1309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C04-4F02-9BE3-25F3878C1309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C04-4F02-9BE3-25F3878C1309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C04-4F02-9BE3-25F3878C13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35.700000000000003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C04-4F02-9BE3-25F3878C1309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Социальная политика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2.81195110216305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C04-4F02-9BE3-25F3878C13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C04-4F02-9BE3-25F3878C1309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Национальная экономика и другие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-8.43585330648917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C04-4F02-9BE3-25F3878C13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Лист1!$H$2:$H$10</c:f>
              <c:numCache>
                <c:formatCode>0.0</c:formatCode>
                <c:ptCount val="9"/>
                <c:pt idx="0">
                  <c:v>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4C04-4F02-9BE3-25F3878C13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76592640"/>
        <c:axId val="76591104"/>
      </c:barChart>
      <c:valAx>
        <c:axId val="7659110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6592640"/>
        <c:crosses val="autoZero"/>
        <c:crossBetween val="between"/>
        <c:majorUnit val="20"/>
        <c:minorUnit val="20"/>
      </c:valAx>
      <c:catAx>
        <c:axId val="765926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659110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786E-2"/>
          <c:y val="0.75143632562185159"/>
          <c:w val="0.96140551181102352"/>
          <c:h val="0.24578343103068429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9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950220205525158"/>
          <c:y val="1.0366455058169633E-3"/>
          <c:w val="0.73764824947729568"/>
          <c:h val="0.737478026319383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Pt>
            <c:idx val="3"/>
            <c:bubble3D val="0"/>
            <c:explosion val="14"/>
            <c:extLst>
              <c:ext xmlns:c16="http://schemas.microsoft.com/office/drawing/2014/chart" uri="{C3380CC4-5D6E-409C-BE32-E72D297353CC}">
                <c16:uniqueId val="{00000003-6A8D-409A-8A12-842E742CCA1F}"/>
              </c:ext>
            </c:extLst>
          </c:dPt>
          <c:dLbls>
            <c:dLbl>
              <c:idx val="0"/>
              <c:layout>
                <c:manualLayout>
                  <c:x val="6.497175141242939E-2"/>
                  <c:y val="-4.937144102661958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A8D-409A-8A12-842E742CCA1F}"/>
                </c:ext>
              </c:extLst>
            </c:dLbl>
            <c:dLbl>
              <c:idx val="1"/>
              <c:layout>
                <c:manualLayout>
                  <c:x val="-2.8248587570622505E-3"/>
                  <c:y val="-7.640879492139607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8D-409A-8A12-842E742CCA1F}"/>
                </c:ext>
              </c:extLst>
            </c:dLbl>
            <c:dLbl>
              <c:idx val="2"/>
              <c:layout>
                <c:manualLayout>
                  <c:x val="1.4124293785310734E-2"/>
                  <c:y val="9.0800207067541147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A8D-409A-8A12-842E742CCA1F}"/>
                </c:ext>
              </c:extLst>
            </c:dLbl>
            <c:dLbl>
              <c:idx val="3"/>
              <c:layout>
                <c:manualLayout>
                  <c:x val="-2.9877663597135212E-2"/>
                  <c:y val="2.412445849113117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A8D-409A-8A12-842E742CCA1F}"/>
                </c:ext>
              </c:extLst>
            </c:dLbl>
            <c:dLbl>
              <c:idx val="4"/>
              <c:layout>
                <c:manualLayout>
                  <c:x val="1.1999644112282581E-2"/>
                  <c:y val="2.37922785603356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A8D-409A-8A12-842E742CCA1F}"/>
                </c:ext>
              </c:extLst>
            </c:dLbl>
            <c:dLbl>
              <c:idx val="5"/>
              <c:layout>
                <c:manualLayout>
                  <c:x val="-8.582489952615576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A8D-409A-8A12-842E742CCA1F}"/>
                </c:ext>
              </c:extLst>
            </c:dLbl>
            <c:dLbl>
              <c:idx val="6"/>
              <c:layout>
                <c:manualLayout>
                  <c:x val="0"/>
                  <c:y val="-7.783516333814702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A8D-409A-8A12-842E742CCA1F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Заработная плата</c:v>
                </c:pt>
                <c:pt idx="1">
                  <c:v>Приобретение предметов снабжения и расходных материалов</c:v>
                </c:pt>
                <c:pt idx="2">
                  <c:v>Оплата коммунальных услуг</c:v>
                </c:pt>
                <c:pt idx="3">
                  <c:v>Прочие текущие расходы на закупки товаров и оплату услуг</c:v>
                </c:pt>
                <c:pt idx="4">
                  <c:v>Субсидии хозяйственным организациям</c:v>
                </c:pt>
                <c:pt idx="5">
                  <c:v>Текущие и капитальные бюджетные трансферты населению</c:v>
                </c:pt>
                <c:pt idx="6">
                  <c:v>Другие расходы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20993.7</c:v>
                </c:pt>
                <c:pt idx="1">
                  <c:v>124</c:v>
                </c:pt>
                <c:pt idx="2">
                  <c:v>2953.6</c:v>
                </c:pt>
                <c:pt idx="3">
                  <c:v>2406.8000000000002</c:v>
                </c:pt>
                <c:pt idx="4">
                  <c:v>2634.3</c:v>
                </c:pt>
                <c:pt idx="5">
                  <c:v>1020.6</c:v>
                </c:pt>
                <c:pt idx="6">
                  <c:v>2801.5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A8D-409A-8A12-842E742CCA1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61681947155786"/>
          <c:w val="1"/>
          <c:h val="0.25383189385063892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0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Заработная плата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54544241294234E-4"/>
                  <c:y val="-1.64400730185545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63.8</c:v>
                </c:pt>
                <c:pt idx="1">
                  <c:v>58.7</c:v>
                </c:pt>
                <c:pt idx="2">
                  <c:v>54</c:v>
                </c:pt>
                <c:pt idx="3">
                  <c:v>64.400000000000006</c:v>
                </c:pt>
                <c:pt idx="4">
                  <c:v>64.599999999999994</c:v>
                </c:pt>
                <c:pt idx="5">
                  <c:v>58.6</c:v>
                </c:pt>
                <c:pt idx="6">
                  <c:v>48.6</c:v>
                </c:pt>
                <c:pt idx="7">
                  <c:v>57.6</c:v>
                </c:pt>
                <c:pt idx="8">
                  <c:v>64.5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B6-4051-BFD9-802C2EF9B77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Приобретение предметов снабжения и расходных материалов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0.4</c:v>
                </c:pt>
                <c:pt idx="1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DB6-4051-BFD9-802C2EF9B77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Оплата коммунальных услуг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6497175141242938E-3"/>
                  <c:y val="8.3044982698962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9</c:v>
                </c:pt>
                <c:pt idx="1">
                  <c:v>6.6</c:v>
                </c:pt>
                <c:pt idx="2">
                  <c:v>7.8</c:v>
                </c:pt>
                <c:pt idx="3">
                  <c:v>8.1</c:v>
                </c:pt>
                <c:pt idx="4">
                  <c:v>6.3</c:v>
                </c:pt>
                <c:pt idx="5">
                  <c:v>4.0999999999999996</c:v>
                </c:pt>
                <c:pt idx="6">
                  <c:v>9.1999999999999993</c:v>
                </c:pt>
                <c:pt idx="7">
                  <c:v>7.1</c:v>
                </c:pt>
                <c:pt idx="8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DB6-4051-BFD9-802C2EF9B77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Прочие текущие расходы на закупки товаров и оплату услуг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0.0</c:formatCode>
                <c:ptCount val="9"/>
                <c:pt idx="0">
                  <c:v>6.9</c:v>
                </c:pt>
                <c:pt idx="1">
                  <c:v>24.8</c:v>
                </c:pt>
                <c:pt idx="2">
                  <c:v>29.8</c:v>
                </c:pt>
                <c:pt idx="3">
                  <c:v>17.399999999999999</c:v>
                </c:pt>
                <c:pt idx="4">
                  <c:v>22</c:v>
                </c:pt>
                <c:pt idx="5">
                  <c:v>18.2</c:v>
                </c:pt>
                <c:pt idx="6">
                  <c:v>36.4</c:v>
                </c:pt>
                <c:pt idx="7">
                  <c:v>25.8</c:v>
                </c:pt>
                <c:pt idx="8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DB6-4051-BFD9-802C2EF9B773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Субсидии хозяйственным организациям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DB6-4051-BFD9-802C2EF9B773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B6-4051-BFD9-802C2EF9B77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B6-4051-BFD9-802C2EF9B773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DB6-4051-BFD9-802C2EF9B773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DB6-4051-BFD9-802C2EF9B773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DB6-4051-BFD9-802C2EF9B773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8.1999999999999993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DB6-4051-BFD9-802C2EF9B773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Текущие и капитальные бюджетные трансферты населению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FDB6-4051-BFD9-802C2EF9B773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Другие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49152542372881E-2"/>
                  <c:y val="-1.9377162629757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DB6-4051-BFD9-802C2EF9B773}"/>
                </c:ext>
              </c:extLst>
            </c:dLbl>
            <c:dLbl>
              <c:idx val="1"/>
              <c:layout>
                <c:manualLayout>
                  <c:x val="0"/>
                  <c:y val="-2.2145328719723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Лист1!$H$2:$H$10</c:f>
              <c:numCache>
                <c:formatCode>0.0</c:formatCode>
                <c:ptCount val="9"/>
                <c:pt idx="0">
                  <c:v>8.5</c:v>
                </c:pt>
                <c:pt idx="1">
                  <c:v>8.1999999999999993</c:v>
                </c:pt>
                <c:pt idx="2">
                  <c:v>8.1999999999999993</c:v>
                </c:pt>
                <c:pt idx="3">
                  <c:v>8.6</c:v>
                </c:pt>
                <c:pt idx="4">
                  <c:v>0.9</c:v>
                </c:pt>
                <c:pt idx="5">
                  <c:v>8.6999999999999993</c:v>
                </c:pt>
                <c:pt idx="6">
                  <c:v>5.9</c:v>
                </c:pt>
                <c:pt idx="7">
                  <c:v>9.5</c:v>
                </c:pt>
                <c:pt idx="8">
                  <c:v>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FDB6-4051-BFD9-802C2EF9B7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76613120"/>
        <c:axId val="77055488"/>
      </c:barChart>
      <c:valAx>
        <c:axId val="77055488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6613120"/>
        <c:crosses val="autoZero"/>
        <c:crossBetween val="between"/>
        <c:majorUnit val="20"/>
        <c:minorUnit val="20"/>
      </c:valAx>
      <c:catAx>
        <c:axId val="766131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7055488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786E-2"/>
          <c:y val="0.75420450644362158"/>
          <c:w val="0.96015814760443163"/>
          <c:h val="0.23472282919652346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Структура долговых обязательств.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долгосрочный (свыше 1 года),
в нацвалюте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611E-3"/>
                  <c:y val="-1.25000000000000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306-4067-8107-BC9E9F1F137D}"/>
                </c:ext>
              </c:extLst>
            </c:dLbl>
            <c:dLbl>
              <c:idx val="1"/>
              <c:layout>
                <c:manualLayout>
                  <c:x val="-2.0833333333333611E-3"/>
                  <c:y val="6.24975393700789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306-4067-8107-BC9E9F1F13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01.01.20 г.</c:v>
                </c:pt>
                <c:pt idx="1">
                  <c:v>01.01.21 г.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297.7</c:v>
                </c:pt>
                <c:pt idx="1">
                  <c:v>226.7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06-4067-8107-BC9E9F1F137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краткосрочный (до 1 года),
в нацвалюте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83333333333373E-2"/>
                  <c:y val="6.25000000000001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306-4067-8107-BC9E9F1F13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01.01.20 г.</c:v>
                </c:pt>
                <c:pt idx="1">
                  <c:v>01.01.21 г.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86</c:v>
                </c:pt>
                <c:pt idx="1">
                  <c:v>74.900000000000006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06-4067-8107-BC9E9F1F13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357824"/>
        <c:axId val="77359360"/>
      </c:barChart>
      <c:catAx>
        <c:axId val="77357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7359360"/>
        <c:crosses val="autoZero"/>
        <c:auto val="1"/>
        <c:lblAlgn val="ctr"/>
        <c:lblOffset val="100"/>
        <c:noMultiLvlLbl val="0"/>
      </c:catAx>
      <c:valAx>
        <c:axId val="77359360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73578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586975065617792"/>
          <c:y val="0.33255290354331041"/>
          <c:w val="0.32746358267716863"/>
          <c:h val="0.44540994094488473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0.0945</cdr:x>
      <cdr:y>0.1121</cdr:y>
    </cdr:from>
    <cdr:to>
      <cdr:x>0.16048</cdr:x>
      <cdr:y>0.17029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2048" y="504056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0.30428</cdr:y>
    </cdr:from>
    <cdr:to>
      <cdr:x>0.16048</cdr:x>
      <cdr:y>0.36246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2048" y="1368152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0.01601</cdr:y>
    </cdr:from>
    <cdr:to>
      <cdr:x>0.16048</cdr:x>
      <cdr:y>0.0742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32048" y="7200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0.49646</cdr:y>
    </cdr:from>
    <cdr:to>
      <cdr:x>0.16048</cdr:x>
      <cdr:y>0.55464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32048" y="223224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0.40037</cdr:y>
    </cdr:from>
    <cdr:to>
      <cdr:x>0.16048</cdr:x>
      <cdr:y>0.45855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32048" y="1800200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0.20819</cdr:y>
    </cdr:from>
    <cdr:to>
      <cdr:x>0.16048</cdr:x>
      <cdr:y>0.26637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32048" y="936104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0.77407</cdr:x>
      <cdr:y>0</cdr:y>
    </cdr:from>
    <cdr:to>
      <cdr:x>0.98914</cdr:x>
      <cdr:y>0.05945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80064" y="0"/>
          <a:ext cx="966931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0.67986</cdr:y>
    </cdr:from>
    <cdr:to>
      <cdr:x>0.43364</cdr:x>
      <cdr:y>0.73601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167682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0.76068</cdr:x>
      <cdr:y>0.0001</cdr:y>
    </cdr:from>
    <cdr:to>
      <cdr:x>1</cdr:x>
      <cdr:y>0.06143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19865" y="471"/>
          <a:ext cx="1075935" cy="2769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0.43364</cdr:x>
      <cdr:y>0.72766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80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0.09517</cdr:x>
      <cdr:y>0.01605</cdr:y>
    </cdr:from>
    <cdr:to>
      <cdr:x>0.16227</cdr:x>
      <cdr:y>0.07397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7247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0.11171</cdr:y>
    </cdr:from>
    <cdr:to>
      <cdr:x>0.16227</cdr:x>
      <cdr:y>0.16963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50452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0.20737</cdr:y>
    </cdr:from>
    <cdr:to>
      <cdr:x>0.16227</cdr:x>
      <cdr:y>0.26529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27856" y="93657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0.30303</cdr:y>
    </cdr:from>
    <cdr:to>
      <cdr:x>0.16227</cdr:x>
      <cdr:y>0.36096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1368623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0.39869</cdr:y>
    </cdr:from>
    <cdr:to>
      <cdr:x>0.16227</cdr:x>
      <cdr:y>0.45662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180067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0.49435</cdr:y>
    </cdr:from>
    <cdr:to>
      <cdr:x>0.16227</cdr:x>
      <cdr:y>0.55228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223271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0.74466</cdr:x>
      <cdr:y>0</cdr:y>
    </cdr:from>
    <cdr:to>
      <cdr:x>0.95288</cdr:x>
      <cdr:y>0.09727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347842" y="0"/>
          <a:ext cx="936126" cy="446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0.65918</cdr:y>
    </cdr:from>
    <cdr:to>
      <cdr:x>0.43364</cdr:x>
      <cdr:y>0.7162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23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0.09517</cdr:x>
      <cdr:y>0.40806</cdr:y>
    </cdr:from>
    <cdr:to>
      <cdr:x>0.16227</cdr:x>
      <cdr:y>0.46508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18721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0.01567</cdr:y>
    </cdr:from>
    <cdr:to>
      <cdr:x>0.16227</cdr:x>
      <cdr:y>0.0727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719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0.10985</cdr:y>
    </cdr:from>
    <cdr:to>
      <cdr:x>0.16227</cdr:x>
      <cdr:y>0.16687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5039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0.20402</cdr:y>
    </cdr:from>
    <cdr:to>
      <cdr:x>0.16227</cdr:x>
      <cdr:y>0.26104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93600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0.31388</cdr:y>
    </cdr:from>
    <cdr:to>
      <cdr:x>0.16227</cdr:x>
      <cdr:y>0.37091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144006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0.50223</cdr:y>
    </cdr:from>
    <cdr:to>
      <cdr:x>0.16227</cdr:x>
      <cdr:y>0.55925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27856" y="23041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0.84256</cdr:x>
      <cdr:y>0.11019</cdr:y>
    </cdr:from>
    <cdr:to>
      <cdr:x>0.98436</cdr:x>
      <cdr:y>0.18592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136246" y="447812"/>
          <a:ext cx="864404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тыс. руб.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4" tIns="45697" rIns="91394" bIns="4569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394" tIns="45697" rIns="91394" bIns="4569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pPr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pPr/>
              <a:t>10.03.2021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pPr/>
              <a:t>10.03.2021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pPr/>
              <a:t>10.03.2021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pPr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pPr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6351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БЮЛЛЕТЕНЬ</a:t>
                      </a:r>
                    </a:p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 исполнении бюджета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</a:t>
                      </a:r>
                      <a:r>
                        <a:rPr lang="ru-RU" sz="2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 год</a:t>
                      </a: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849020303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602650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961821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консолидированного</a:t>
                      </a:r>
                      <a:b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88024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Районный бюджет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44007" y="2357436"/>
            <a:ext cx="2029941" cy="2500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>7 сельских бюджетов:</a:t>
            </a: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Вердомичский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Добровольский</a:t>
            </a: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Незбодичский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Новодворский</a:t>
            </a: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Свислочский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Хоневичский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Порозовский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7936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Базовый уровень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Первичный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284020"/>
              </p:ext>
            </p:extLst>
          </p:nvPr>
        </p:nvGraphicFramePr>
        <p:xfrm>
          <a:off x="107506" y="555526"/>
          <a:ext cx="8928988" cy="4162122"/>
        </p:xfrm>
        <a:graphic>
          <a:graphicData uri="http://schemas.openxmlformats.org/drawingml/2006/table">
            <a:tbl>
              <a:tblPr/>
              <a:tblGrid>
                <a:gridCol w="1584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3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9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96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8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58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329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2280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10506"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БЮДЖЕТА</a:t>
                      </a: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29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бюджета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(-); ПРОФИЦИТ (+)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0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района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32 637,9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32 650,9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32 937,9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32 934,5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-300,0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-283,6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31 974,5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31 986,3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32 274,5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32 271,7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-300,0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-285,4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Сельские бюджеты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663,4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664,6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100,2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663,4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662,8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95,8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95,9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100,1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95,8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95,7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Добровольский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74,1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74,3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100,3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74,2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74,1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-0,1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101,7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100,8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99,1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101,6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101,6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-0,8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Новодворский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96,2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96,9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100,7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96,2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96,2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106,1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106,5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100,4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106,1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105,9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84,2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84,3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100,1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84,2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84,2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105,9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100,6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105,1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3235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326225"/>
              </p:ext>
            </p:extLst>
          </p:nvPr>
        </p:nvGraphicFramePr>
        <p:xfrm>
          <a:off x="107503" y="483517"/>
          <a:ext cx="8928988" cy="4538038"/>
        </p:xfrm>
        <a:graphic>
          <a:graphicData uri="http://schemas.openxmlformats.org/drawingml/2006/table">
            <a:tbl>
              <a:tblPr/>
              <a:tblGrid>
                <a:gridCol w="1582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3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9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68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0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166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6443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185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224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0405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94216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поступлений доходов </a:t>
                      </a:r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местных бюджетов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21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(дотация, субвенции)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доходов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9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10740,8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11230,1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19109,1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21420,8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29849,9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32650,9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Районный бюджет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10234,8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10671,5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18976,1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21314,8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29210,9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31986,3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Добровольский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Новодворский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доходов местных бюджетов.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00866224"/>
              </p:ext>
            </p:extLst>
          </p:nvPr>
        </p:nvGraphicFramePr>
        <p:xfrm>
          <a:off x="4648200" y="0"/>
          <a:ext cx="44958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05724201"/>
              </p:ext>
            </p:extLst>
          </p:nvPr>
        </p:nvGraphicFramePr>
        <p:xfrm>
          <a:off x="0" y="484188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1626681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171857"/>
              </p:ext>
            </p:extLst>
          </p:nvPr>
        </p:nvGraphicFramePr>
        <p:xfrm>
          <a:off x="142844" y="27176"/>
          <a:ext cx="8786876" cy="4835338"/>
        </p:xfrm>
        <a:graphic>
          <a:graphicData uri="http://schemas.openxmlformats.org/drawingml/2006/table">
            <a:tbl>
              <a:tblPr/>
              <a:tblGrid>
                <a:gridCol w="155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3054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расходов местных бюджетов.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41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771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Первоочередные расходы (заработная плата, лекарственные средства, продукты питания,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коммунальные услуги</a:t>
                      </a:r>
                    </a:p>
                    <a:p>
                      <a:pPr algn="ctr" fontAlgn="ctr"/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другие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расходы</a:t>
                      </a:r>
                    </a:p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(транспорт, связь, ремонт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оборудования и зданий, уличное освещение, приобретение оборудования и прочие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2019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2020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246,1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26 272,0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902,4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6 662,5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30 148,5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32 934,5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846,3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25 839,0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663,8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6 432,7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29 510,1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32 271,7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6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399,8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Добровольский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Новодворский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расходов местных бюджетов</a:t>
            </a:r>
            <a:b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функциональной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92915466"/>
              </p:ext>
            </p:extLst>
          </p:nvPr>
        </p:nvGraphicFramePr>
        <p:xfrm>
          <a:off x="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39417065"/>
              </p:ext>
            </p:extLst>
          </p:nvPr>
        </p:nvGraphicFramePr>
        <p:xfrm>
          <a:off x="464820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7554301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расходов местных бюджетов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по экономической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41408031"/>
              </p:ext>
            </p:extLst>
          </p:nvPr>
        </p:nvGraphicFramePr>
        <p:xfrm>
          <a:off x="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96817302"/>
              </p:ext>
            </p:extLst>
          </p:nvPr>
        </p:nvGraphicFramePr>
        <p:xfrm>
          <a:off x="4483231" y="586854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2891155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694798"/>
              </p:ext>
            </p:extLst>
          </p:nvPr>
        </p:nvGraphicFramePr>
        <p:xfrm>
          <a:off x="-1116632" y="-596602"/>
          <a:ext cx="8866441" cy="4840770"/>
        </p:xfrm>
        <a:graphic>
          <a:graphicData uri="http://schemas.openxmlformats.org/drawingml/2006/table">
            <a:tbl>
              <a:tblPr/>
              <a:tblGrid>
                <a:gridCol w="367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7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67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Долговые обязательства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органов местного управления и самоуправления </a:t>
                      </a:r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01.01.2021года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434">
                <a:tc gridSpan="6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1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Виды обязательств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01.01.2020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01.01.2021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4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1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41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Обязательства, подлежащие исполнению по выданным гарантиям местных исполнительных и распорядительных органов</a:t>
                      </a:r>
                    </a:p>
                  </a:txBody>
                  <a:tcPr marL="6264" marR="6264" marT="6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4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7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Иные долговые обязательства, ранее отнесенные в соответствии с законодательством на 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143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Долг, гарантированный местными исполнительными и распорядительными органами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383,7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301,6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-82,1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78,6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2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383,7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301,6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-82,1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78,6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08917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6615</TotalTime>
  <Words>780</Words>
  <Application>Microsoft Office PowerPoint</Application>
  <PresentationFormat>Экран (16:9)</PresentationFormat>
  <Paragraphs>471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доходов местных бюджетов.</vt:lpstr>
      <vt:lpstr>Презентация PowerPoint</vt:lpstr>
      <vt:lpstr>Структура расходов местных бюджетов по функциональной классификации расходов бюджета.</vt:lpstr>
      <vt:lpstr>Структура расходов местных бюджетов по экономической классификации расходов бюджета.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Фальковская Татьяна Борисовна</cp:lastModifiedBy>
  <cp:revision>478</cp:revision>
  <cp:lastPrinted>2021-03-10T09:05:14Z</cp:lastPrinted>
  <dcterms:created xsi:type="dcterms:W3CDTF">2013-10-16T05:53:51Z</dcterms:created>
  <dcterms:modified xsi:type="dcterms:W3CDTF">2021-03-10T09:06:13Z</dcterms:modified>
</cp:coreProperties>
</file>